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79" r:id="rId1"/>
  </p:sldMasterIdLst>
  <p:notesMasterIdLst>
    <p:notesMasterId r:id="rId51"/>
  </p:notesMasterIdLst>
  <p:sldIdLst>
    <p:sldId id="323" r:id="rId2"/>
    <p:sldId id="257" r:id="rId3"/>
    <p:sldId id="296" r:id="rId4"/>
    <p:sldId id="297" r:id="rId5"/>
    <p:sldId id="298" r:id="rId6"/>
    <p:sldId id="299" r:id="rId7"/>
    <p:sldId id="258" r:id="rId8"/>
    <p:sldId id="268" r:id="rId9"/>
    <p:sldId id="326" r:id="rId10"/>
    <p:sldId id="270" r:id="rId11"/>
    <p:sldId id="272" r:id="rId12"/>
    <p:sldId id="303" r:id="rId13"/>
    <p:sldId id="304" r:id="rId14"/>
    <p:sldId id="259" r:id="rId15"/>
    <p:sldId id="300" r:id="rId16"/>
    <p:sldId id="261" r:id="rId17"/>
    <p:sldId id="312" r:id="rId18"/>
    <p:sldId id="271" r:id="rId19"/>
    <p:sldId id="263" r:id="rId20"/>
    <p:sldId id="301" r:id="rId21"/>
    <p:sldId id="264" r:id="rId22"/>
    <p:sldId id="281" r:id="rId23"/>
    <p:sldId id="314" r:id="rId24"/>
    <p:sldId id="282" r:id="rId25"/>
    <p:sldId id="283" r:id="rId26"/>
    <p:sldId id="295" r:id="rId27"/>
    <p:sldId id="265" r:id="rId28"/>
    <p:sldId id="302" r:id="rId29"/>
    <p:sldId id="266" r:id="rId30"/>
    <p:sldId id="278" r:id="rId31"/>
    <p:sldId id="279" r:id="rId32"/>
    <p:sldId id="280" r:id="rId33"/>
    <p:sldId id="315" r:id="rId34"/>
    <p:sldId id="273" r:id="rId35"/>
    <p:sldId id="294" r:id="rId36"/>
    <p:sldId id="307" r:id="rId37"/>
    <p:sldId id="308" r:id="rId38"/>
    <p:sldId id="309" r:id="rId39"/>
    <p:sldId id="306" r:id="rId40"/>
    <p:sldId id="310" r:id="rId41"/>
    <p:sldId id="311" r:id="rId42"/>
    <p:sldId id="313" r:id="rId43"/>
    <p:sldId id="316" r:id="rId44"/>
    <p:sldId id="317" r:id="rId45"/>
    <p:sldId id="305" r:id="rId46"/>
    <p:sldId id="324" r:id="rId47"/>
    <p:sldId id="318" r:id="rId48"/>
    <p:sldId id="325" r:id="rId49"/>
    <p:sldId id="32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065" autoAdjust="0"/>
  </p:normalViewPr>
  <p:slideViewPr>
    <p:cSldViewPr snapToGrid="0">
      <p:cViewPr varScale="1">
        <p:scale>
          <a:sx n="74" d="100"/>
          <a:sy n="74" d="100"/>
        </p:scale>
        <p:origin x="10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4/30/2024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8</a:t>
            </a:fld>
            <a:endParaRPr lang="en-US"/>
          </a:p>
        </p:txBody>
      </p:sp>
    </p:spTree>
    <p:extLst>
      <p:ext uri="{BB962C8B-B14F-4D97-AF65-F5344CB8AC3E}">
        <p14:creationId xmlns:p14="http://schemas.microsoft.com/office/powerpoint/2010/main" val="799546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49191-D3DA-98AD-927E-D9CCFA3610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444454E-7372-2A1B-2401-B0B31D9F9D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8183672-E89C-617A-FE8B-F50294BFADAB}"/>
              </a:ext>
            </a:extLst>
          </p:cNvPr>
          <p:cNvSpPr>
            <a:spLocks noGrp="1"/>
          </p:cNvSpPr>
          <p:nvPr>
            <p:ph type="dt" sz="half" idx="10"/>
          </p:nvPr>
        </p:nvSpPr>
        <p:spPr/>
        <p:txBody>
          <a:bodyPr/>
          <a:lstStyle/>
          <a:p>
            <a:fld id="{00D67D2B-1BE6-40AA-9076-DA11DE23E04B}" type="datetimeFigureOut">
              <a:rPr lang="en-IN" smtClean="0"/>
              <a:t>30-04-2024</a:t>
            </a:fld>
            <a:endParaRPr lang="en-IN"/>
          </a:p>
        </p:txBody>
      </p:sp>
      <p:sp>
        <p:nvSpPr>
          <p:cNvPr id="5" name="Footer Placeholder 4">
            <a:extLst>
              <a:ext uri="{FF2B5EF4-FFF2-40B4-BE49-F238E27FC236}">
                <a16:creationId xmlns:a16="http://schemas.microsoft.com/office/drawing/2014/main" id="{6C225B34-4F79-BF40-E56B-D9613CA3E2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42093A-3E11-1260-B073-8623A6B2DD2D}"/>
              </a:ext>
            </a:extLst>
          </p:cNvPr>
          <p:cNvSpPr>
            <a:spLocks noGrp="1"/>
          </p:cNvSpPr>
          <p:nvPr>
            <p:ph type="sldNum" sz="quarter" idx="12"/>
          </p:nvPr>
        </p:nvSpPr>
        <p:spPr/>
        <p:txBody>
          <a:bodyPr/>
          <a:lstStyle/>
          <a:p>
            <a:fld id="{B33D5B05-D37E-496C-9FA1-381C95A5DBFF}" type="slidenum">
              <a:rPr lang="en-IN" smtClean="0"/>
              <a:t>‹#›</a:t>
            </a:fld>
            <a:endParaRPr lang="en-IN"/>
          </a:p>
        </p:txBody>
      </p:sp>
    </p:spTree>
    <p:extLst>
      <p:ext uri="{BB962C8B-B14F-4D97-AF65-F5344CB8AC3E}">
        <p14:creationId xmlns:p14="http://schemas.microsoft.com/office/powerpoint/2010/main" val="518632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05EEA-EFE7-AB2E-E9B0-4F760386797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7E2217-356A-AA9E-8EAA-A68898A8BB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CDBA73-34E2-FF3B-7D66-3B146282DAF1}"/>
              </a:ext>
            </a:extLst>
          </p:cNvPr>
          <p:cNvSpPr>
            <a:spLocks noGrp="1"/>
          </p:cNvSpPr>
          <p:nvPr>
            <p:ph type="dt" sz="half" idx="10"/>
          </p:nvPr>
        </p:nvSpPr>
        <p:spPr/>
        <p:txBody>
          <a:bodyPr/>
          <a:lstStyle/>
          <a:p>
            <a:fld id="{00D67D2B-1BE6-40AA-9076-DA11DE23E04B}" type="datetimeFigureOut">
              <a:rPr lang="en-IN" smtClean="0"/>
              <a:t>30-04-2024</a:t>
            </a:fld>
            <a:endParaRPr lang="en-IN"/>
          </a:p>
        </p:txBody>
      </p:sp>
      <p:sp>
        <p:nvSpPr>
          <p:cNvPr id="5" name="Footer Placeholder 4">
            <a:extLst>
              <a:ext uri="{FF2B5EF4-FFF2-40B4-BE49-F238E27FC236}">
                <a16:creationId xmlns:a16="http://schemas.microsoft.com/office/drawing/2014/main" id="{88576B64-14CF-F16E-B0AB-84FE4900CC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C9D941-0717-D035-99B8-F5CC1C3DF73F}"/>
              </a:ext>
            </a:extLst>
          </p:cNvPr>
          <p:cNvSpPr>
            <a:spLocks noGrp="1"/>
          </p:cNvSpPr>
          <p:nvPr>
            <p:ph type="sldNum" sz="quarter" idx="12"/>
          </p:nvPr>
        </p:nvSpPr>
        <p:spPr/>
        <p:txBody>
          <a:bodyPr/>
          <a:lstStyle/>
          <a:p>
            <a:fld id="{B33D5B05-D37E-496C-9FA1-381C95A5DBFF}" type="slidenum">
              <a:rPr lang="en-IN" smtClean="0"/>
              <a:t>‹#›</a:t>
            </a:fld>
            <a:endParaRPr lang="en-IN"/>
          </a:p>
        </p:txBody>
      </p:sp>
    </p:spTree>
    <p:extLst>
      <p:ext uri="{BB962C8B-B14F-4D97-AF65-F5344CB8AC3E}">
        <p14:creationId xmlns:p14="http://schemas.microsoft.com/office/powerpoint/2010/main" val="532536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2E3758-C2CA-8FDF-0BCA-502EED1A41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C7E0C7-E544-33EB-C641-D212B784BB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90D610-A85C-491E-D334-42829461FD3C}"/>
              </a:ext>
            </a:extLst>
          </p:cNvPr>
          <p:cNvSpPr>
            <a:spLocks noGrp="1"/>
          </p:cNvSpPr>
          <p:nvPr>
            <p:ph type="dt" sz="half" idx="10"/>
          </p:nvPr>
        </p:nvSpPr>
        <p:spPr/>
        <p:txBody>
          <a:bodyPr/>
          <a:lstStyle/>
          <a:p>
            <a:fld id="{00D67D2B-1BE6-40AA-9076-DA11DE23E04B}" type="datetimeFigureOut">
              <a:rPr lang="en-IN" smtClean="0"/>
              <a:t>30-04-2024</a:t>
            </a:fld>
            <a:endParaRPr lang="en-IN"/>
          </a:p>
        </p:txBody>
      </p:sp>
      <p:sp>
        <p:nvSpPr>
          <p:cNvPr id="5" name="Footer Placeholder 4">
            <a:extLst>
              <a:ext uri="{FF2B5EF4-FFF2-40B4-BE49-F238E27FC236}">
                <a16:creationId xmlns:a16="http://schemas.microsoft.com/office/drawing/2014/main" id="{69E1C558-12BA-0261-0EDA-E1D15869A2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CCC654-EF71-593C-C401-8C447B760CDA}"/>
              </a:ext>
            </a:extLst>
          </p:cNvPr>
          <p:cNvSpPr>
            <a:spLocks noGrp="1"/>
          </p:cNvSpPr>
          <p:nvPr>
            <p:ph type="sldNum" sz="quarter" idx="12"/>
          </p:nvPr>
        </p:nvSpPr>
        <p:spPr/>
        <p:txBody>
          <a:bodyPr/>
          <a:lstStyle/>
          <a:p>
            <a:fld id="{B33D5B05-D37E-496C-9FA1-381C95A5DBFF}" type="slidenum">
              <a:rPr lang="en-IN" smtClean="0"/>
              <a:t>‹#›</a:t>
            </a:fld>
            <a:endParaRPr lang="en-IN"/>
          </a:p>
        </p:txBody>
      </p:sp>
    </p:spTree>
    <p:extLst>
      <p:ext uri="{BB962C8B-B14F-4D97-AF65-F5344CB8AC3E}">
        <p14:creationId xmlns:p14="http://schemas.microsoft.com/office/powerpoint/2010/main" val="1956732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004F-F2B3-3A52-9AD3-7F80AF954F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8B5B953-4A8B-1D04-C8ED-1944AF0979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35A9B1-D125-16BF-ADD3-21395A86E81E}"/>
              </a:ext>
            </a:extLst>
          </p:cNvPr>
          <p:cNvSpPr>
            <a:spLocks noGrp="1"/>
          </p:cNvSpPr>
          <p:nvPr>
            <p:ph type="dt" sz="half" idx="10"/>
          </p:nvPr>
        </p:nvSpPr>
        <p:spPr/>
        <p:txBody>
          <a:bodyPr/>
          <a:lstStyle/>
          <a:p>
            <a:fld id="{00D67D2B-1BE6-40AA-9076-DA11DE23E04B}" type="datetimeFigureOut">
              <a:rPr lang="en-IN" smtClean="0"/>
              <a:t>30-04-2024</a:t>
            </a:fld>
            <a:endParaRPr lang="en-IN"/>
          </a:p>
        </p:txBody>
      </p:sp>
      <p:sp>
        <p:nvSpPr>
          <p:cNvPr id="5" name="Footer Placeholder 4">
            <a:extLst>
              <a:ext uri="{FF2B5EF4-FFF2-40B4-BE49-F238E27FC236}">
                <a16:creationId xmlns:a16="http://schemas.microsoft.com/office/drawing/2014/main" id="{6F89977E-EC6A-A91E-1BB5-603360BBF1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1A0641-A279-F49E-5BA3-9769EFEFD202}"/>
              </a:ext>
            </a:extLst>
          </p:cNvPr>
          <p:cNvSpPr>
            <a:spLocks noGrp="1"/>
          </p:cNvSpPr>
          <p:nvPr>
            <p:ph type="sldNum" sz="quarter" idx="12"/>
          </p:nvPr>
        </p:nvSpPr>
        <p:spPr/>
        <p:txBody>
          <a:bodyPr/>
          <a:lstStyle/>
          <a:p>
            <a:fld id="{B33D5B05-D37E-496C-9FA1-381C95A5DBFF}" type="slidenum">
              <a:rPr lang="en-IN" smtClean="0"/>
              <a:t>‹#›</a:t>
            </a:fld>
            <a:endParaRPr lang="en-IN"/>
          </a:p>
        </p:txBody>
      </p:sp>
    </p:spTree>
    <p:extLst>
      <p:ext uri="{BB962C8B-B14F-4D97-AF65-F5344CB8AC3E}">
        <p14:creationId xmlns:p14="http://schemas.microsoft.com/office/powerpoint/2010/main" val="2832469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68F65-3BD5-2535-214B-1AC088218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0147740-D3C6-7416-D676-EEF48D9A7A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8FD541-DEE4-D548-D1AE-FF960AE88AB7}"/>
              </a:ext>
            </a:extLst>
          </p:cNvPr>
          <p:cNvSpPr>
            <a:spLocks noGrp="1"/>
          </p:cNvSpPr>
          <p:nvPr>
            <p:ph type="dt" sz="half" idx="10"/>
          </p:nvPr>
        </p:nvSpPr>
        <p:spPr/>
        <p:txBody>
          <a:bodyPr/>
          <a:lstStyle/>
          <a:p>
            <a:fld id="{00D67D2B-1BE6-40AA-9076-DA11DE23E04B}" type="datetimeFigureOut">
              <a:rPr lang="en-IN" smtClean="0"/>
              <a:t>30-04-2024</a:t>
            </a:fld>
            <a:endParaRPr lang="en-IN"/>
          </a:p>
        </p:txBody>
      </p:sp>
      <p:sp>
        <p:nvSpPr>
          <p:cNvPr id="5" name="Footer Placeholder 4">
            <a:extLst>
              <a:ext uri="{FF2B5EF4-FFF2-40B4-BE49-F238E27FC236}">
                <a16:creationId xmlns:a16="http://schemas.microsoft.com/office/drawing/2014/main" id="{92CE416D-A39F-C638-7354-26420083E4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BFB9D0-587E-E44F-994F-EF023D4AC340}"/>
              </a:ext>
            </a:extLst>
          </p:cNvPr>
          <p:cNvSpPr>
            <a:spLocks noGrp="1"/>
          </p:cNvSpPr>
          <p:nvPr>
            <p:ph type="sldNum" sz="quarter" idx="12"/>
          </p:nvPr>
        </p:nvSpPr>
        <p:spPr/>
        <p:txBody>
          <a:bodyPr/>
          <a:lstStyle/>
          <a:p>
            <a:fld id="{B33D5B05-D37E-496C-9FA1-381C95A5DBFF}" type="slidenum">
              <a:rPr lang="en-IN" smtClean="0"/>
              <a:t>‹#›</a:t>
            </a:fld>
            <a:endParaRPr lang="en-IN"/>
          </a:p>
        </p:txBody>
      </p:sp>
    </p:spTree>
    <p:extLst>
      <p:ext uri="{BB962C8B-B14F-4D97-AF65-F5344CB8AC3E}">
        <p14:creationId xmlns:p14="http://schemas.microsoft.com/office/powerpoint/2010/main" val="684461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77AEF-2401-0102-0022-C7251C1FC0E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697FAA-A1B7-0C7D-260F-E1B4490F8C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C16A5F3-B8BB-292A-AC0A-0C29C48B9C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4A4CBDC-5DC0-73AF-34A3-9BD92C594016}"/>
              </a:ext>
            </a:extLst>
          </p:cNvPr>
          <p:cNvSpPr>
            <a:spLocks noGrp="1"/>
          </p:cNvSpPr>
          <p:nvPr>
            <p:ph type="dt" sz="half" idx="10"/>
          </p:nvPr>
        </p:nvSpPr>
        <p:spPr/>
        <p:txBody>
          <a:bodyPr/>
          <a:lstStyle/>
          <a:p>
            <a:fld id="{00D67D2B-1BE6-40AA-9076-DA11DE23E04B}" type="datetimeFigureOut">
              <a:rPr lang="en-IN" smtClean="0"/>
              <a:t>30-04-2024</a:t>
            </a:fld>
            <a:endParaRPr lang="en-IN"/>
          </a:p>
        </p:txBody>
      </p:sp>
      <p:sp>
        <p:nvSpPr>
          <p:cNvPr id="6" name="Footer Placeholder 5">
            <a:extLst>
              <a:ext uri="{FF2B5EF4-FFF2-40B4-BE49-F238E27FC236}">
                <a16:creationId xmlns:a16="http://schemas.microsoft.com/office/drawing/2014/main" id="{A12A28AC-89EF-CA8D-4302-F2885E8DB8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B158D4-E5A3-CFB4-03D5-A10EDA8B93BD}"/>
              </a:ext>
            </a:extLst>
          </p:cNvPr>
          <p:cNvSpPr>
            <a:spLocks noGrp="1"/>
          </p:cNvSpPr>
          <p:nvPr>
            <p:ph type="sldNum" sz="quarter" idx="12"/>
          </p:nvPr>
        </p:nvSpPr>
        <p:spPr/>
        <p:txBody>
          <a:bodyPr/>
          <a:lstStyle/>
          <a:p>
            <a:fld id="{B33D5B05-D37E-496C-9FA1-381C95A5DBFF}" type="slidenum">
              <a:rPr lang="en-IN" smtClean="0"/>
              <a:t>‹#›</a:t>
            </a:fld>
            <a:endParaRPr lang="en-IN"/>
          </a:p>
        </p:txBody>
      </p:sp>
    </p:spTree>
    <p:extLst>
      <p:ext uri="{BB962C8B-B14F-4D97-AF65-F5344CB8AC3E}">
        <p14:creationId xmlns:p14="http://schemas.microsoft.com/office/powerpoint/2010/main" val="2568560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B1598-959D-88E8-24DD-7088206E755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753CF7-B79A-30B9-EC72-74D1D4E7B2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93AE0C-734F-B7C6-7612-132C47701B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F3530A2-EEDF-5D85-B49A-43276B32CE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8B480E-E4DE-F33C-4875-14AC238C7F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1EFE0F8-CD12-26B0-4B34-67A8176363BC}"/>
              </a:ext>
            </a:extLst>
          </p:cNvPr>
          <p:cNvSpPr>
            <a:spLocks noGrp="1"/>
          </p:cNvSpPr>
          <p:nvPr>
            <p:ph type="dt" sz="half" idx="10"/>
          </p:nvPr>
        </p:nvSpPr>
        <p:spPr/>
        <p:txBody>
          <a:bodyPr/>
          <a:lstStyle/>
          <a:p>
            <a:fld id="{00D67D2B-1BE6-40AA-9076-DA11DE23E04B}" type="datetimeFigureOut">
              <a:rPr lang="en-IN" smtClean="0"/>
              <a:t>30-04-2024</a:t>
            </a:fld>
            <a:endParaRPr lang="en-IN"/>
          </a:p>
        </p:txBody>
      </p:sp>
      <p:sp>
        <p:nvSpPr>
          <p:cNvPr id="8" name="Footer Placeholder 7">
            <a:extLst>
              <a:ext uri="{FF2B5EF4-FFF2-40B4-BE49-F238E27FC236}">
                <a16:creationId xmlns:a16="http://schemas.microsoft.com/office/drawing/2014/main" id="{51CC1431-F7D1-0538-E126-9DF0D9B544F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233E472-5421-D79F-D6DF-ED88330507BC}"/>
              </a:ext>
            </a:extLst>
          </p:cNvPr>
          <p:cNvSpPr>
            <a:spLocks noGrp="1"/>
          </p:cNvSpPr>
          <p:nvPr>
            <p:ph type="sldNum" sz="quarter" idx="12"/>
          </p:nvPr>
        </p:nvSpPr>
        <p:spPr/>
        <p:txBody>
          <a:bodyPr/>
          <a:lstStyle/>
          <a:p>
            <a:fld id="{B33D5B05-D37E-496C-9FA1-381C95A5DBFF}" type="slidenum">
              <a:rPr lang="en-IN" smtClean="0"/>
              <a:t>‹#›</a:t>
            </a:fld>
            <a:endParaRPr lang="en-IN"/>
          </a:p>
        </p:txBody>
      </p:sp>
    </p:spTree>
    <p:extLst>
      <p:ext uri="{BB962C8B-B14F-4D97-AF65-F5344CB8AC3E}">
        <p14:creationId xmlns:p14="http://schemas.microsoft.com/office/powerpoint/2010/main" val="704811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3FB1-A766-BE63-2524-89FDE39DBFB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7883132-B314-4397-C3CD-CDAA8CF933F9}"/>
              </a:ext>
            </a:extLst>
          </p:cNvPr>
          <p:cNvSpPr>
            <a:spLocks noGrp="1"/>
          </p:cNvSpPr>
          <p:nvPr>
            <p:ph type="dt" sz="half" idx="10"/>
          </p:nvPr>
        </p:nvSpPr>
        <p:spPr/>
        <p:txBody>
          <a:bodyPr/>
          <a:lstStyle/>
          <a:p>
            <a:fld id="{00D67D2B-1BE6-40AA-9076-DA11DE23E04B}" type="datetimeFigureOut">
              <a:rPr lang="en-IN" smtClean="0"/>
              <a:t>30-04-2024</a:t>
            </a:fld>
            <a:endParaRPr lang="en-IN"/>
          </a:p>
        </p:txBody>
      </p:sp>
      <p:sp>
        <p:nvSpPr>
          <p:cNvPr id="4" name="Footer Placeholder 3">
            <a:extLst>
              <a:ext uri="{FF2B5EF4-FFF2-40B4-BE49-F238E27FC236}">
                <a16:creationId xmlns:a16="http://schemas.microsoft.com/office/drawing/2014/main" id="{F4AE7AAC-B87C-6F98-B83D-A1950F22DE6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42F071D-F0D2-0F0B-F5F9-0A9415B3F225}"/>
              </a:ext>
            </a:extLst>
          </p:cNvPr>
          <p:cNvSpPr>
            <a:spLocks noGrp="1"/>
          </p:cNvSpPr>
          <p:nvPr>
            <p:ph type="sldNum" sz="quarter" idx="12"/>
          </p:nvPr>
        </p:nvSpPr>
        <p:spPr/>
        <p:txBody>
          <a:bodyPr/>
          <a:lstStyle/>
          <a:p>
            <a:fld id="{B33D5B05-D37E-496C-9FA1-381C95A5DBFF}" type="slidenum">
              <a:rPr lang="en-IN" smtClean="0"/>
              <a:t>‹#›</a:t>
            </a:fld>
            <a:endParaRPr lang="en-IN"/>
          </a:p>
        </p:txBody>
      </p:sp>
    </p:spTree>
    <p:extLst>
      <p:ext uri="{BB962C8B-B14F-4D97-AF65-F5344CB8AC3E}">
        <p14:creationId xmlns:p14="http://schemas.microsoft.com/office/powerpoint/2010/main" val="2647688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CE9A28-EA22-B0C4-3841-0196BF77C476}"/>
              </a:ext>
            </a:extLst>
          </p:cNvPr>
          <p:cNvSpPr>
            <a:spLocks noGrp="1"/>
          </p:cNvSpPr>
          <p:nvPr>
            <p:ph type="dt" sz="half" idx="10"/>
          </p:nvPr>
        </p:nvSpPr>
        <p:spPr/>
        <p:txBody>
          <a:bodyPr/>
          <a:lstStyle/>
          <a:p>
            <a:fld id="{00D67D2B-1BE6-40AA-9076-DA11DE23E04B}" type="datetimeFigureOut">
              <a:rPr lang="en-IN" smtClean="0"/>
              <a:t>30-04-2024</a:t>
            </a:fld>
            <a:endParaRPr lang="en-IN"/>
          </a:p>
        </p:txBody>
      </p:sp>
      <p:sp>
        <p:nvSpPr>
          <p:cNvPr id="3" name="Footer Placeholder 2">
            <a:extLst>
              <a:ext uri="{FF2B5EF4-FFF2-40B4-BE49-F238E27FC236}">
                <a16:creationId xmlns:a16="http://schemas.microsoft.com/office/drawing/2014/main" id="{FE8E406A-E6EC-9C90-977C-4DBCEBC3F80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96BD2CB-3E54-EEFD-40A7-6026203B5493}"/>
              </a:ext>
            </a:extLst>
          </p:cNvPr>
          <p:cNvSpPr>
            <a:spLocks noGrp="1"/>
          </p:cNvSpPr>
          <p:nvPr>
            <p:ph type="sldNum" sz="quarter" idx="12"/>
          </p:nvPr>
        </p:nvSpPr>
        <p:spPr/>
        <p:txBody>
          <a:bodyPr/>
          <a:lstStyle/>
          <a:p>
            <a:fld id="{B33D5B05-D37E-496C-9FA1-381C95A5DBFF}" type="slidenum">
              <a:rPr lang="en-IN" smtClean="0"/>
              <a:t>‹#›</a:t>
            </a:fld>
            <a:endParaRPr lang="en-IN"/>
          </a:p>
        </p:txBody>
      </p:sp>
    </p:spTree>
    <p:extLst>
      <p:ext uri="{BB962C8B-B14F-4D97-AF65-F5344CB8AC3E}">
        <p14:creationId xmlns:p14="http://schemas.microsoft.com/office/powerpoint/2010/main" val="2655176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7ACF9-A74E-E2FC-4725-252897A88C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0040419-7E83-E637-24FB-14DB4801F3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214578B-DCEC-FF16-D062-EB13E51228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BC52E9-292F-E474-8057-F0543F65886E}"/>
              </a:ext>
            </a:extLst>
          </p:cNvPr>
          <p:cNvSpPr>
            <a:spLocks noGrp="1"/>
          </p:cNvSpPr>
          <p:nvPr>
            <p:ph type="dt" sz="half" idx="10"/>
          </p:nvPr>
        </p:nvSpPr>
        <p:spPr/>
        <p:txBody>
          <a:bodyPr/>
          <a:lstStyle/>
          <a:p>
            <a:fld id="{00D67D2B-1BE6-40AA-9076-DA11DE23E04B}" type="datetimeFigureOut">
              <a:rPr lang="en-IN" smtClean="0"/>
              <a:t>30-04-2024</a:t>
            </a:fld>
            <a:endParaRPr lang="en-IN"/>
          </a:p>
        </p:txBody>
      </p:sp>
      <p:sp>
        <p:nvSpPr>
          <p:cNvPr id="6" name="Footer Placeholder 5">
            <a:extLst>
              <a:ext uri="{FF2B5EF4-FFF2-40B4-BE49-F238E27FC236}">
                <a16:creationId xmlns:a16="http://schemas.microsoft.com/office/drawing/2014/main" id="{80BEC059-9AC5-0697-5B6F-85BFB4BC60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679950-6CE2-5B33-2CD7-4092A796DD6B}"/>
              </a:ext>
            </a:extLst>
          </p:cNvPr>
          <p:cNvSpPr>
            <a:spLocks noGrp="1"/>
          </p:cNvSpPr>
          <p:nvPr>
            <p:ph type="sldNum" sz="quarter" idx="12"/>
          </p:nvPr>
        </p:nvSpPr>
        <p:spPr/>
        <p:txBody>
          <a:bodyPr/>
          <a:lstStyle/>
          <a:p>
            <a:fld id="{B33D5B05-D37E-496C-9FA1-381C95A5DBFF}" type="slidenum">
              <a:rPr lang="en-IN" smtClean="0"/>
              <a:t>‹#›</a:t>
            </a:fld>
            <a:endParaRPr lang="en-IN"/>
          </a:p>
        </p:txBody>
      </p:sp>
    </p:spTree>
    <p:extLst>
      <p:ext uri="{BB962C8B-B14F-4D97-AF65-F5344CB8AC3E}">
        <p14:creationId xmlns:p14="http://schemas.microsoft.com/office/powerpoint/2010/main" val="1495760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C6690-ABBF-06E7-A4BC-B6037004E8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6B353E6-F215-C1A4-7A56-B9329B667C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F81F38C-31C4-B481-07D4-B043F8BD3E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B7099-8312-7E29-450E-F0DB4C980054}"/>
              </a:ext>
            </a:extLst>
          </p:cNvPr>
          <p:cNvSpPr>
            <a:spLocks noGrp="1"/>
          </p:cNvSpPr>
          <p:nvPr>
            <p:ph type="dt" sz="half" idx="10"/>
          </p:nvPr>
        </p:nvSpPr>
        <p:spPr/>
        <p:txBody>
          <a:bodyPr/>
          <a:lstStyle/>
          <a:p>
            <a:fld id="{00D67D2B-1BE6-40AA-9076-DA11DE23E04B}" type="datetimeFigureOut">
              <a:rPr lang="en-IN" smtClean="0"/>
              <a:t>30-04-2024</a:t>
            </a:fld>
            <a:endParaRPr lang="en-IN"/>
          </a:p>
        </p:txBody>
      </p:sp>
      <p:sp>
        <p:nvSpPr>
          <p:cNvPr id="6" name="Footer Placeholder 5">
            <a:extLst>
              <a:ext uri="{FF2B5EF4-FFF2-40B4-BE49-F238E27FC236}">
                <a16:creationId xmlns:a16="http://schemas.microsoft.com/office/drawing/2014/main" id="{1956A94C-943D-8DD0-4E93-165C2FBC32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D0FC24-D544-4C59-E112-C6566114B2F8}"/>
              </a:ext>
            </a:extLst>
          </p:cNvPr>
          <p:cNvSpPr>
            <a:spLocks noGrp="1"/>
          </p:cNvSpPr>
          <p:nvPr>
            <p:ph type="sldNum" sz="quarter" idx="12"/>
          </p:nvPr>
        </p:nvSpPr>
        <p:spPr/>
        <p:txBody>
          <a:bodyPr/>
          <a:lstStyle/>
          <a:p>
            <a:fld id="{B33D5B05-D37E-496C-9FA1-381C95A5DBFF}" type="slidenum">
              <a:rPr lang="en-IN" smtClean="0"/>
              <a:t>‹#›</a:t>
            </a:fld>
            <a:endParaRPr lang="en-IN"/>
          </a:p>
        </p:txBody>
      </p:sp>
    </p:spTree>
    <p:extLst>
      <p:ext uri="{BB962C8B-B14F-4D97-AF65-F5344CB8AC3E}">
        <p14:creationId xmlns:p14="http://schemas.microsoft.com/office/powerpoint/2010/main" val="3675973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6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F4AFF9-F5C9-AF01-84AB-2821562FB7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B2048B6-F89E-46D0-7936-5D9C2FD35F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5864D7-6BFD-58E8-F775-0B0C7F1604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D67D2B-1BE6-40AA-9076-DA11DE23E04B}" type="datetimeFigureOut">
              <a:rPr lang="en-IN" smtClean="0"/>
              <a:t>30-04-2024</a:t>
            </a:fld>
            <a:endParaRPr lang="en-IN"/>
          </a:p>
        </p:txBody>
      </p:sp>
      <p:sp>
        <p:nvSpPr>
          <p:cNvPr id="5" name="Footer Placeholder 4">
            <a:extLst>
              <a:ext uri="{FF2B5EF4-FFF2-40B4-BE49-F238E27FC236}">
                <a16:creationId xmlns:a16="http://schemas.microsoft.com/office/drawing/2014/main" id="{E7392B3F-3595-D4E9-6D01-D7D79550B6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E1D7300-F313-E406-B3A8-20FF050BCC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3D5B05-D37E-496C-9FA1-381C95A5DBFF}" type="slidenum">
              <a:rPr lang="en-IN" smtClean="0"/>
              <a:t>‹#›</a:t>
            </a:fld>
            <a:endParaRPr lang="en-IN"/>
          </a:p>
        </p:txBody>
      </p:sp>
    </p:spTree>
    <p:extLst>
      <p:ext uri="{BB962C8B-B14F-4D97-AF65-F5344CB8AC3E}">
        <p14:creationId xmlns:p14="http://schemas.microsoft.com/office/powerpoint/2010/main" val="3856217255"/>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11154-3369-E23B-886D-3C8BF2292026}"/>
              </a:ext>
            </a:extLst>
          </p:cNvPr>
          <p:cNvSpPr>
            <a:spLocks noGrp="1"/>
          </p:cNvSpPr>
          <p:nvPr>
            <p:ph type="title"/>
          </p:nvPr>
        </p:nvSpPr>
        <p:spPr>
          <a:xfrm>
            <a:off x="1266049" y="1521763"/>
            <a:ext cx="2744842" cy="1325563"/>
          </a:xfrm>
          <a:effectLst>
            <a:glow rad="101600">
              <a:schemeClr val="accent4">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a:lstStyle/>
          <a:p>
            <a:r>
              <a:rPr lang="en-IN" dirty="0">
                <a:solidFill>
                  <a:schemeClr val="bg2">
                    <a:lumMod val="10000"/>
                  </a:schemeClr>
                </a:solidFill>
              </a:rPr>
              <a:t>Swift Clean</a:t>
            </a:r>
          </a:p>
        </p:txBody>
      </p:sp>
      <p:sp>
        <p:nvSpPr>
          <p:cNvPr id="3" name="Content Placeholder 2">
            <a:extLst>
              <a:ext uri="{FF2B5EF4-FFF2-40B4-BE49-F238E27FC236}">
                <a16:creationId xmlns:a16="http://schemas.microsoft.com/office/drawing/2014/main" id="{AD67E761-1630-AE21-9424-975370F12DFF}"/>
              </a:ext>
            </a:extLst>
          </p:cNvPr>
          <p:cNvSpPr>
            <a:spLocks noGrp="1"/>
          </p:cNvSpPr>
          <p:nvPr>
            <p:ph idx="1"/>
          </p:nvPr>
        </p:nvSpPr>
        <p:spPr>
          <a:xfrm>
            <a:off x="1151749" y="3429000"/>
            <a:ext cx="3611143" cy="805608"/>
          </a:xfrm>
        </p:spPr>
        <p:txBody>
          <a:bodyPr>
            <a:normAutofit fontScale="92500" lnSpcReduction="20000"/>
          </a:bodyPr>
          <a:lstStyle/>
          <a:p>
            <a:pPr marL="0" indent="0">
              <a:buNone/>
            </a:pPr>
            <a:r>
              <a:rPr lang="en-US" dirty="0"/>
              <a:t># </a:t>
            </a:r>
            <a:r>
              <a:rPr lang="en-US" b="1" i="1" dirty="0"/>
              <a:t>The effortless path </a:t>
            </a:r>
          </a:p>
          <a:p>
            <a:pPr marL="0" indent="0">
              <a:buNone/>
            </a:pPr>
            <a:r>
              <a:rPr lang="en-US" b="1" i="1" dirty="0"/>
              <a:t>to a spotless home.</a:t>
            </a:r>
            <a:endParaRPr lang="en-IN" b="1" i="1" dirty="0"/>
          </a:p>
        </p:txBody>
      </p:sp>
      <p:pic>
        <p:nvPicPr>
          <p:cNvPr id="1026" name="Picture 2" descr="generate a intro photo for bucketless flat mp with 360 rotation. Image 1 of 2">
            <a:extLst>
              <a:ext uri="{FF2B5EF4-FFF2-40B4-BE49-F238E27FC236}">
                <a16:creationId xmlns:a16="http://schemas.microsoft.com/office/drawing/2014/main" id="{5C072EC8-F779-6015-AAA0-F9E94127BA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67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720" y="1346200"/>
            <a:ext cx="10515600" cy="1080217"/>
          </a:xfrm>
        </p:spPr>
        <p:txBody>
          <a:bodyPr>
            <a:normAutofit fontScale="90000"/>
          </a:bodyPr>
          <a:lstStyle/>
          <a:p>
            <a:pPr>
              <a:lnSpc>
                <a:spcPct val="107000"/>
              </a:lnSpc>
              <a:spcAft>
                <a:spcPts val="800"/>
              </a:spcAft>
            </a:pPr>
            <a:r>
              <a:rPr lang="en-IN" sz="2700" b="1" kern="100" dirty="0">
                <a:effectLst/>
                <a:latin typeface="Calibri" panose="020F0502020204030204" pitchFamily="34" charset="0"/>
                <a:ea typeface="Calibri" panose="020F0502020204030204" pitchFamily="34" charset="0"/>
                <a:cs typeface="Times New Roman" panose="02020603050405020304" pitchFamily="18" charset="0"/>
              </a:rPr>
              <a:t>Porter's Five Forces Analysis for a Flat Mop with 360° Rotation, Extensible Handle &amp; Attached Wringer</a:t>
            </a:r>
            <a:br>
              <a:rPr lang="en-IN" sz="2700" b="1" kern="100" dirty="0">
                <a:effectLst/>
                <a:latin typeface="Calibri" panose="020F0502020204030204" pitchFamily="34" charset="0"/>
                <a:ea typeface="Calibri" panose="020F0502020204030204" pitchFamily="34" charset="0"/>
                <a:cs typeface="Times New Roman" panose="02020603050405020304" pitchFamily="18" charset="0"/>
              </a:rPr>
            </a:br>
            <a:br>
              <a:rPr lang="en-IN" sz="2700" kern="100" dirty="0">
                <a:effectLst/>
                <a:latin typeface="Calibri" panose="020F0502020204030204" pitchFamily="34" charset="0"/>
                <a:ea typeface="Calibri" panose="020F0502020204030204" pitchFamily="34" charset="0"/>
                <a:cs typeface="Times New Roman" panose="02020603050405020304" pitchFamily="18" charset="0"/>
              </a:rPr>
            </a:b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p:cNvSpPr>
            <a:spLocks noGrp="1"/>
          </p:cNvSpPr>
          <p:nvPr>
            <p:ph idx="1"/>
          </p:nvPr>
        </p:nvSpPr>
        <p:spPr>
          <a:xfrm>
            <a:off x="6601948" y="2607521"/>
            <a:ext cx="4895708" cy="3086340"/>
          </a:xfrm>
        </p:spPr>
        <p:txBody>
          <a:bodyPr>
            <a:normAutofit/>
          </a:bodyPr>
          <a:lstStyle/>
          <a:p>
            <a:r>
              <a:rPr lang="en-IN" sz="2400" kern="100" dirty="0">
                <a:effectLst/>
                <a:latin typeface="Calibri" panose="020F0502020204030204" pitchFamily="34" charset="0"/>
                <a:ea typeface="Calibri" panose="020F0502020204030204" pitchFamily="34" charset="0"/>
                <a:cs typeface="Times New Roman" panose="02020603050405020304" pitchFamily="18" charset="0"/>
              </a:rPr>
              <a:t>Competitive Rivalry (High)</a:t>
            </a:r>
          </a:p>
          <a:p>
            <a:r>
              <a:rPr lang="en-IN" sz="2400" dirty="0">
                <a:effectLst/>
                <a:latin typeface="Calibri" panose="020F0502020204030204" pitchFamily="34" charset="0"/>
                <a:ea typeface="Calibri" panose="020F0502020204030204" pitchFamily="34" charset="0"/>
                <a:cs typeface="Times New Roman" panose="02020603050405020304" pitchFamily="18" charset="0"/>
              </a:rPr>
              <a:t>Threat of New Entrants (Moderate)</a:t>
            </a:r>
          </a:p>
          <a:p>
            <a:r>
              <a:rPr lang="en-IN" sz="2400" dirty="0">
                <a:effectLst/>
                <a:latin typeface="Calibri" panose="020F0502020204030204" pitchFamily="34" charset="0"/>
                <a:ea typeface="Calibri" panose="020F0502020204030204" pitchFamily="34" charset="0"/>
                <a:cs typeface="Times New Roman" panose="02020603050405020304" pitchFamily="18" charset="0"/>
              </a:rPr>
              <a:t>Supplier Power (Low to Moderate)</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r>
              <a:rPr lang="en-IN" sz="2400" dirty="0">
                <a:effectLst/>
                <a:latin typeface="Calibri" panose="020F0502020204030204" pitchFamily="34" charset="0"/>
                <a:ea typeface="Calibri" panose="020F0502020204030204" pitchFamily="34" charset="0"/>
                <a:cs typeface="Times New Roman" panose="02020603050405020304" pitchFamily="18" charset="0"/>
              </a:rPr>
              <a:t>Buyer Power (Moderate)</a:t>
            </a:r>
          </a:p>
          <a:p>
            <a:r>
              <a:rPr lang="en-IN" sz="2400" dirty="0">
                <a:effectLst/>
                <a:latin typeface="Calibri" panose="020F0502020204030204" pitchFamily="34" charset="0"/>
                <a:ea typeface="Calibri" panose="020F0502020204030204" pitchFamily="34" charset="0"/>
                <a:cs typeface="Times New Roman" panose="02020603050405020304" pitchFamily="18" charset="0"/>
              </a:rPr>
              <a:t>Threat of Substitutes (Moderate)</a:t>
            </a:r>
            <a:endParaRPr lang="en-IN" sz="2400" dirty="0"/>
          </a:p>
        </p:txBody>
      </p:sp>
      <p:pic>
        <p:nvPicPr>
          <p:cNvPr id="5122" name="Picture 2" descr="Porter's Five Forces Model - Smart Edge">
            <a:extLst>
              <a:ext uri="{FF2B5EF4-FFF2-40B4-BE49-F238E27FC236}">
                <a16:creationId xmlns:a16="http://schemas.microsoft.com/office/drawing/2014/main" id="{C642FC4D-8166-97D0-ECFF-5DE9CFB86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63" y="1636707"/>
            <a:ext cx="6364024" cy="47663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397" y="2203081"/>
            <a:ext cx="11110124" cy="677110"/>
          </a:xfrm>
        </p:spPr>
        <p:txBody>
          <a:bodyPr>
            <a:normAutofit fontScale="90000"/>
          </a:bodyPr>
          <a:lstStyle/>
          <a:p>
            <a:r>
              <a:rPr lang="en-US" sz="2700" kern="100" dirty="0">
                <a:effectLst/>
                <a:latin typeface="Calibri" panose="020F0502020204030204" pitchFamily="34" charset="0"/>
                <a:ea typeface="Calibri" panose="020F0502020204030204" pitchFamily="34" charset="0"/>
                <a:cs typeface="Times New Roman" panose="02020603050405020304" pitchFamily="18" charset="0"/>
              </a:rPr>
              <a:t>Role of forecasting in supply chain:</a:t>
            </a:r>
            <a:br>
              <a:rPr lang="en-US" sz="2700" kern="100" dirty="0">
                <a:effectLst/>
                <a:latin typeface="Calibri" panose="020F0502020204030204" pitchFamily="34" charset="0"/>
                <a:ea typeface="Calibri" panose="020F0502020204030204" pitchFamily="34" charset="0"/>
                <a:cs typeface="Times New Roman" panose="02020603050405020304" pitchFamily="18" charset="0"/>
              </a:rPr>
            </a:br>
            <a:r>
              <a:rPr lang="en-US" sz="2700" kern="100" dirty="0">
                <a:effectLst/>
                <a:latin typeface="Calibri" panose="020F0502020204030204" pitchFamily="34" charset="0"/>
                <a:ea typeface="Calibri" panose="020F0502020204030204" pitchFamily="34" charset="0"/>
                <a:cs typeface="Times New Roman" panose="02020603050405020304" pitchFamily="18" charset="0"/>
              </a:rPr>
              <a:t># Demand forecasts tell MRP what to make (quantity) and when (timing). </a:t>
            </a:r>
            <a:br>
              <a:rPr lang="en-US" sz="2700" kern="100" dirty="0">
                <a:effectLst/>
                <a:latin typeface="Calibri" panose="020F0502020204030204" pitchFamily="34" charset="0"/>
                <a:ea typeface="Calibri" panose="020F0502020204030204" pitchFamily="34" charset="0"/>
                <a:cs typeface="Times New Roman" panose="02020603050405020304" pitchFamily="18" charset="0"/>
              </a:rPr>
            </a:br>
            <a:r>
              <a:rPr lang="en-US" sz="2700" kern="100" dirty="0">
                <a:effectLst/>
                <a:latin typeface="Calibri" panose="020F0502020204030204" pitchFamily="34" charset="0"/>
                <a:ea typeface="Calibri" panose="020F0502020204030204" pitchFamily="34" charset="0"/>
                <a:cs typeface="Times New Roman" panose="02020603050405020304" pitchFamily="18" charset="0"/>
              </a:rPr>
              <a:t># Accurate forecasts help MRP optimize inventory levels, saving money and avoiding stockouts. </a:t>
            </a:r>
            <a:br>
              <a:rPr lang="en-US" sz="2700" kern="100" dirty="0">
                <a:effectLst/>
                <a:latin typeface="Calibri" panose="020F0502020204030204" pitchFamily="34" charset="0"/>
                <a:ea typeface="Calibri" panose="020F0502020204030204" pitchFamily="34" charset="0"/>
                <a:cs typeface="Times New Roman" panose="02020603050405020304" pitchFamily="18" charset="0"/>
              </a:rPr>
            </a:br>
            <a:br>
              <a:rPr lang="en-IN" sz="4000" kern="100" dirty="0">
                <a:effectLst/>
                <a:latin typeface="Calibri" panose="020F0502020204030204" pitchFamily="34" charset="0"/>
                <a:ea typeface="Calibri" panose="020F0502020204030204" pitchFamily="34" charset="0"/>
                <a:cs typeface="Times New Roman" panose="02020603050405020304" pitchFamily="18" charset="0"/>
              </a:rPr>
            </a:br>
            <a:r>
              <a:rPr lang="en-IN" sz="4000" b="1" i="1"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Demand Forecasting using Regression Method</a:t>
            </a:r>
            <a:br>
              <a:rPr lang="en-IN" sz="3200" kern="100" dirty="0">
                <a:effectLst/>
                <a:latin typeface="Calibri" panose="020F0502020204030204" pitchFamily="34" charset="0"/>
                <a:ea typeface="Calibri" panose="020F0502020204030204" pitchFamily="34" charset="0"/>
                <a:cs typeface="Times New Roman" panose="02020603050405020304" pitchFamily="18" charset="0"/>
              </a:rPr>
            </a:br>
            <a:br>
              <a:rPr lang="en-IN" sz="3200" kern="100" dirty="0">
                <a:effectLst/>
                <a:latin typeface="Calibri" panose="020F0502020204030204" pitchFamily="34" charset="0"/>
                <a:ea typeface="Calibri" panose="020F0502020204030204" pitchFamily="34" charset="0"/>
                <a:cs typeface="Times New Roman" panose="02020603050405020304" pitchFamily="18" charset="0"/>
              </a:rPr>
            </a:b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t="8675" b="66495"/>
          <a:stretch/>
        </p:blipFill>
        <p:spPr>
          <a:xfrm>
            <a:off x="903592" y="3429000"/>
            <a:ext cx="10100322" cy="2909455"/>
          </a:xfrm>
        </p:spPr>
      </p:pic>
    </p:spTree>
    <p:extLst>
      <p:ext uri="{BB962C8B-B14F-4D97-AF65-F5344CB8AC3E}">
        <p14:creationId xmlns:p14="http://schemas.microsoft.com/office/powerpoint/2010/main" val="445484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8440C-4CF9-C7F3-720E-410ADE677ADD}"/>
              </a:ext>
            </a:extLst>
          </p:cNvPr>
          <p:cNvSpPr>
            <a:spLocks noGrp="1"/>
          </p:cNvSpPr>
          <p:nvPr>
            <p:ph type="title"/>
          </p:nvPr>
        </p:nvSpPr>
        <p:spPr/>
        <p:txBody>
          <a:bodyPr/>
          <a:lstStyle/>
          <a:p>
            <a:endParaRPr lang="en-IN"/>
          </a:p>
        </p:txBody>
      </p:sp>
      <p:pic>
        <p:nvPicPr>
          <p:cNvPr id="4" name="Content Placeholder 6">
            <a:extLst>
              <a:ext uri="{FF2B5EF4-FFF2-40B4-BE49-F238E27FC236}">
                <a16:creationId xmlns:a16="http://schemas.microsoft.com/office/drawing/2014/main" id="{DA622DCB-0857-AEDA-4B04-D953B82C4EB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28" t="32118" r="928" b="5139"/>
          <a:stretch/>
        </p:blipFill>
        <p:spPr>
          <a:xfrm>
            <a:off x="1465006" y="301070"/>
            <a:ext cx="9571703" cy="6255859"/>
          </a:xfrm>
        </p:spPr>
      </p:pic>
    </p:spTree>
    <p:extLst>
      <p:ext uri="{BB962C8B-B14F-4D97-AF65-F5344CB8AC3E}">
        <p14:creationId xmlns:p14="http://schemas.microsoft.com/office/powerpoint/2010/main" val="618690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47CEF-04EC-58D5-AD73-6DB7A948CDA6}"/>
              </a:ext>
            </a:extLst>
          </p:cNvPr>
          <p:cNvSpPr>
            <a:spLocks noGrp="1"/>
          </p:cNvSpPr>
          <p:nvPr>
            <p:ph type="title"/>
          </p:nvPr>
        </p:nvSpPr>
        <p:spPr/>
        <p:txBody>
          <a:bodyPr/>
          <a:lstStyle/>
          <a:p>
            <a:endParaRPr lang="en-IN"/>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5006" y="365125"/>
            <a:ext cx="9457789" cy="6128937"/>
          </a:xfrm>
          <a:prstGeom prst="rect">
            <a:avLst/>
          </a:prstGeom>
        </p:spPr>
      </p:pic>
    </p:spTree>
    <p:extLst>
      <p:ext uri="{BB962C8B-B14F-4D97-AF65-F5344CB8AC3E}">
        <p14:creationId xmlns:p14="http://schemas.microsoft.com/office/powerpoint/2010/main" val="3932767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1990"/>
            <a:ext cx="10515600" cy="772579"/>
          </a:xfrm>
        </p:spPr>
        <p:txBody>
          <a:bodyPr>
            <a:normAutofit/>
          </a:bodyPr>
          <a:lstStyle/>
          <a:p>
            <a:r>
              <a:rPr lang="en-IN" b="1" i="1" u="sng" dirty="0">
                <a:solidFill>
                  <a:schemeClr val="accent2"/>
                </a:solidFill>
                <a:effectLst>
                  <a:outerShdw blurRad="38100" dist="38100" dir="2700000" algn="tl">
                    <a:srgbClr val="000000">
                      <a:alpha val="43137"/>
                    </a:srgbClr>
                  </a:outerShdw>
                </a:effectLst>
              </a:rPr>
              <a:t>Make or Buy Decision</a:t>
            </a:r>
          </a:p>
        </p:txBody>
      </p:sp>
      <p:sp>
        <p:nvSpPr>
          <p:cNvPr id="3" name="Content Placeholder 2"/>
          <p:cNvSpPr>
            <a:spLocks noGrp="1"/>
          </p:cNvSpPr>
          <p:nvPr>
            <p:ph idx="1"/>
          </p:nvPr>
        </p:nvSpPr>
        <p:spPr>
          <a:xfrm>
            <a:off x="381000" y="1066802"/>
            <a:ext cx="11415251" cy="5294670"/>
          </a:xfrm>
        </p:spPr>
        <p:txBody>
          <a:bodyPr>
            <a:normAutofit fontScale="92500" lnSpcReduction="10000"/>
          </a:bodyPr>
          <a:lstStyle/>
          <a:p>
            <a:pPr lvl="0">
              <a:lnSpc>
                <a:spcPct val="107000"/>
              </a:lnSpc>
              <a:spcAft>
                <a:spcPts val="800"/>
              </a:spcAft>
              <a:buFont typeface="Wingdings" panose="05000000000000000000" pitchFamily="2" charset="2"/>
              <a:buChar char="§"/>
            </a:pPr>
            <a:r>
              <a:rPr lang="en-IN" sz="2400" b="1" kern="100" dirty="0">
                <a:latin typeface="Calibri" panose="020F0502020204030204" pitchFamily="34" charset="0"/>
                <a:ea typeface="Calibri" panose="020F0502020204030204" pitchFamily="34" charset="0"/>
                <a:cs typeface="Times New Roman" panose="02020603050405020304" pitchFamily="18" charset="0"/>
              </a:rPr>
              <a:t>Stainless steel rod cost:</a:t>
            </a:r>
            <a:endParaRPr lang="en-IN" sz="24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2400" kern="100" dirty="0">
                <a:latin typeface="Calibri" panose="020F0502020204030204" pitchFamily="34" charset="0"/>
                <a:ea typeface="Calibri" panose="020F0502020204030204" pitchFamily="34" charset="0"/>
                <a:cs typeface="Times New Roman" panose="02020603050405020304" pitchFamily="18" charset="0"/>
              </a:rPr>
              <a:t>Material for </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6m 200 Rs. So for 1.5m (our required length) is 24350*1.5=36525*200/6 = 12,17,500 Rs</a:t>
            </a:r>
          </a:p>
          <a:p>
            <a:pPr marL="0" indent="0">
              <a:lnSpc>
                <a:spcPct val="107000"/>
              </a:lnSpc>
              <a:spcAft>
                <a:spcPts val="800"/>
              </a:spcAft>
              <a:buNone/>
            </a:pPr>
            <a:r>
              <a:rPr lang="en-IN" sz="2400" kern="100" dirty="0">
                <a:latin typeface="Calibri" panose="020F0502020204030204" pitchFamily="34" charset="0"/>
                <a:ea typeface="Calibri" panose="020F0502020204030204" pitchFamily="34" charset="0"/>
                <a:cs typeface="Times New Roman" panose="02020603050405020304" pitchFamily="18" charset="0"/>
              </a:rPr>
              <a:t>Shipping Cost : 5 Rs per unit. So total shipping cost is 1,21,750 Rs</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Total ROD cost is 12,17,500 + 1,21,750 = 13,39,250 Rs and cost per unit is 55 Rs</a:t>
            </a:r>
          </a:p>
          <a:p>
            <a:pPr>
              <a:lnSpc>
                <a:spcPct val="107000"/>
              </a:lnSpc>
              <a:spcAft>
                <a:spcPts val="800"/>
              </a:spcAft>
              <a:buFont typeface="Wingdings" panose="05000000000000000000" pitchFamily="2" charset="2"/>
              <a:buChar char="§"/>
            </a:pPr>
            <a:r>
              <a:rPr lang="en-IN" sz="2400" b="1" kern="100" dirty="0">
                <a:latin typeface="Calibri" panose="020F0502020204030204" pitchFamily="34" charset="0"/>
                <a:ea typeface="Calibri" panose="020F0502020204030204" pitchFamily="34" charset="0"/>
                <a:cs typeface="Times New Roman" panose="02020603050405020304" pitchFamily="18" charset="0"/>
              </a:rPr>
              <a:t>HDPE Material:</a:t>
            </a:r>
          </a:p>
          <a:p>
            <a:pPr marL="0" indent="0">
              <a:lnSpc>
                <a:spcPct val="107000"/>
              </a:lnSpc>
              <a:spcAft>
                <a:spcPts val="800"/>
              </a:spcAft>
              <a:buNone/>
            </a:pPr>
            <a:r>
              <a:rPr lang="en-IN" sz="2400" kern="100" dirty="0">
                <a:latin typeface="Calibri" panose="020F0502020204030204" pitchFamily="34" charset="0"/>
                <a:ea typeface="Calibri" panose="020F0502020204030204" pitchFamily="34" charset="0"/>
                <a:cs typeface="Times New Roman" panose="02020603050405020304" pitchFamily="18" charset="0"/>
              </a:rPr>
              <a:t>Material for </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3items is  10Rs. </a:t>
            </a:r>
          </a:p>
          <a:p>
            <a:pPr marL="0" indent="0">
              <a:lnSpc>
                <a:spcPct val="107000"/>
              </a:lnSpc>
              <a:spcAft>
                <a:spcPts val="800"/>
              </a:spcAft>
              <a:buNone/>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So for our demand : 24350*10 = 2,43,500 Rs</a:t>
            </a:r>
          </a:p>
          <a:p>
            <a:pPr marL="0" indent="0">
              <a:lnSpc>
                <a:spcPct val="107000"/>
              </a:lnSpc>
              <a:spcAft>
                <a:spcPts val="800"/>
              </a:spcAft>
              <a:buNone/>
            </a:pPr>
            <a:r>
              <a:rPr lang="en-IN" sz="2400" kern="100" dirty="0">
                <a:latin typeface="Calibri" panose="020F0502020204030204" pitchFamily="34" charset="0"/>
                <a:ea typeface="Calibri" panose="020F0502020204030204" pitchFamily="34" charset="0"/>
                <a:cs typeface="Times New Roman" panose="02020603050405020304" pitchFamily="18" charset="0"/>
              </a:rPr>
              <a:t>Shipping Cost : 0.5 Rs per unit. So total shipping cost is 48,700Rs</a:t>
            </a:r>
          </a:p>
          <a:p>
            <a:pPr marL="0" indent="0">
              <a:lnSpc>
                <a:spcPct val="107000"/>
              </a:lnSpc>
              <a:spcAft>
                <a:spcPts val="800"/>
              </a:spcAft>
              <a:buNone/>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Total HDPE cost is 2,92,200</a:t>
            </a:r>
          </a:p>
          <a:p>
            <a:pPr marL="0" indent="0">
              <a:lnSpc>
                <a:spcPct val="107000"/>
              </a:lnSpc>
              <a:spcAft>
                <a:spcPts val="800"/>
              </a:spcAft>
              <a:buNone/>
            </a:pP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6980E4C6-73B2-051B-D8E0-6270931B9ACB}"/>
              </a:ext>
            </a:extLst>
          </p:cNvPr>
          <p:cNvCxnSpPr>
            <a:cxnSpLocks/>
          </p:cNvCxnSpPr>
          <p:nvPr/>
        </p:nvCxnSpPr>
        <p:spPr>
          <a:xfrm flipV="1">
            <a:off x="299437" y="3522518"/>
            <a:ext cx="11346425" cy="71284"/>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8180B3-F771-C4E3-FC08-A98AFED852F4}"/>
              </a:ext>
            </a:extLst>
          </p:cNvPr>
          <p:cNvSpPr>
            <a:spLocks noGrp="1"/>
          </p:cNvSpPr>
          <p:nvPr>
            <p:ph idx="1"/>
          </p:nvPr>
        </p:nvSpPr>
        <p:spPr>
          <a:xfrm>
            <a:off x="442452" y="698090"/>
            <a:ext cx="10911348" cy="5478873"/>
          </a:xfrm>
        </p:spPr>
        <p:txBody>
          <a:bodyPr>
            <a:normAutofit/>
          </a:bodyPr>
          <a:lstStyle/>
          <a:p>
            <a:pPr marL="342900" lvl="0" indent="-342900">
              <a:lnSpc>
                <a:spcPct val="107000"/>
              </a:lnSpc>
              <a:buFont typeface="Wingdings" panose="05000000000000000000" pitchFamily="2" charset="2"/>
              <a:buChar char=""/>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Base rod with hole drilled at end on both sides and threading on top Handle will threading at one end and One nut and Bolt.</a:t>
            </a:r>
          </a:p>
          <a:p>
            <a:pPr>
              <a:lnSpc>
                <a:spcPct val="107000"/>
              </a:lnSpc>
              <a:spcAft>
                <a:spcPts val="800"/>
              </a:spcAft>
              <a:buFont typeface="Wingdings" panose="05000000000000000000" pitchFamily="2" charset="2"/>
              <a:buChar char="q"/>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MAKE:</a:t>
            </a:r>
          </a:p>
          <a:p>
            <a:pPr marL="0" indent="0">
              <a:lnSpc>
                <a:spcPct val="107000"/>
              </a:lnSpc>
              <a:spcAft>
                <a:spcPts val="800"/>
              </a:spcAft>
              <a:buNone/>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Machine Cost: Lathe machine: 3.5 lakh </a:t>
            </a:r>
            <a:endParaRPr lang="en-IN" sz="2400" kern="1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Holding costs : 5000+15000+100000+2250  </a:t>
            </a:r>
          </a:p>
          <a:p>
            <a:pPr marL="0" indent="0">
              <a:lnSpc>
                <a:spcPct val="107000"/>
              </a:lnSpc>
              <a:spcAft>
                <a:spcPts val="800"/>
              </a:spcAft>
              <a:buNone/>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1,50,000 Rs</a:t>
            </a:r>
            <a:endParaRPr lang="en-IN" sz="2400" kern="1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Operator cost: 300,000 + 200000 </a:t>
            </a:r>
          </a:p>
          <a:p>
            <a:pPr marL="0" indent="0">
              <a:lnSpc>
                <a:spcPct val="107000"/>
              </a:lnSpc>
              <a:spcAft>
                <a:spcPts val="800"/>
              </a:spcAft>
              <a:buNone/>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T</a:t>
            </a:r>
            <a:r>
              <a:rPr lang="en-IN" sz="2400" kern="100" dirty="0">
                <a:latin typeface="Calibri" panose="020F0502020204030204" pitchFamily="34" charset="0"/>
                <a:ea typeface="Calibri" panose="020F0502020204030204" pitchFamily="34" charset="0"/>
                <a:cs typeface="Times New Roman" panose="02020603050405020304" pitchFamily="18" charset="0"/>
              </a:rPr>
              <a:t>otal Cost : 10,00,000 Rs </a:t>
            </a:r>
          </a:p>
          <a:p>
            <a:pPr marL="0" indent="0">
              <a:lnSpc>
                <a:spcPct val="107000"/>
              </a:lnSpc>
              <a:spcAft>
                <a:spcPts val="800"/>
              </a:spcAft>
              <a:buNone/>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Cost per item is 60Rs per unit</a:t>
            </a:r>
            <a:endParaRPr lang="en-IN" sz="2400" dirty="0"/>
          </a:p>
        </p:txBody>
      </p:sp>
      <p:sp>
        <p:nvSpPr>
          <p:cNvPr id="7" name="TextBox 6">
            <a:extLst>
              <a:ext uri="{FF2B5EF4-FFF2-40B4-BE49-F238E27FC236}">
                <a16:creationId xmlns:a16="http://schemas.microsoft.com/office/drawing/2014/main" id="{09F639B2-1B28-3724-3A08-E98F9AD4643B}"/>
              </a:ext>
            </a:extLst>
          </p:cNvPr>
          <p:cNvSpPr txBox="1"/>
          <p:nvPr/>
        </p:nvSpPr>
        <p:spPr>
          <a:xfrm>
            <a:off x="6617766" y="1556771"/>
            <a:ext cx="6469626" cy="3440622"/>
          </a:xfrm>
          <a:prstGeom prst="rect">
            <a:avLst/>
          </a:prstGeom>
          <a:noFill/>
        </p:spPr>
        <p:txBody>
          <a:bodyPr wrap="square" rtlCol="0">
            <a:spAutoFit/>
          </a:bodyPr>
          <a:lstStyle/>
          <a:p>
            <a:pPr marL="285750" indent="-285750">
              <a:buFont typeface="Wingdings" panose="05000000000000000000" pitchFamily="2" charset="2"/>
              <a:buChar char="q"/>
            </a:pPr>
            <a:r>
              <a:rPr lang="en-IN" sz="2400" dirty="0"/>
              <a:t>BUY:</a:t>
            </a:r>
          </a:p>
          <a:p>
            <a:pPr marL="285750" indent="-285750">
              <a:buFont typeface="Wingdings" panose="05000000000000000000" pitchFamily="2" charset="2"/>
              <a:buChar char="q"/>
            </a:pPr>
            <a:endParaRPr lang="en-IN" sz="2400" dirty="0"/>
          </a:p>
          <a:p>
            <a:pPr marL="342900" indent="-342900">
              <a:buFont typeface="Arial" panose="020B0604020202020204" pitchFamily="34" charset="0"/>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Mat</a:t>
            </a:r>
            <a:r>
              <a:rPr lang="en-IN" sz="2400" kern="100" dirty="0">
                <a:latin typeface="Calibri" panose="020F0502020204030204" pitchFamily="34" charset="0"/>
                <a:ea typeface="Calibri" panose="020F0502020204030204" pitchFamily="34" charset="0"/>
                <a:cs typeface="Times New Roman" panose="02020603050405020304" pitchFamily="18" charset="0"/>
              </a:rPr>
              <a:t>erial Cost : </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50Rs </a:t>
            </a:r>
          </a:p>
          <a:p>
            <a:pPr marL="342900" indent="-342900">
              <a:buFont typeface="Arial" panose="020B0604020202020204" pitchFamily="34" charset="0"/>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operation and shipping cost is 50Rs</a:t>
            </a:r>
          </a:p>
          <a:p>
            <a:pPr marL="342900" indent="-342900">
              <a:lnSpc>
                <a:spcPct val="107000"/>
              </a:lnSpc>
              <a:spcAft>
                <a:spcPts val="800"/>
              </a:spcAft>
              <a:buFont typeface="Arial" panose="020B0604020202020204" pitchFamily="34" charset="0"/>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Total Cost = 100 * 24350 = 2435000 Rs</a:t>
            </a:r>
          </a:p>
          <a:p>
            <a:pPr marL="342900" lvl="0" indent="-342900">
              <a:lnSpc>
                <a:spcPct val="107000"/>
              </a:lnSpc>
              <a:spcAft>
                <a:spcPts val="800"/>
              </a:spcAft>
              <a:buFont typeface="Arial" panose="020B0604020202020204" pitchFamily="34" charset="0"/>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For Bolt and Nuts: ( Each cost 15Rs)</a:t>
            </a:r>
          </a:p>
          <a:p>
            <a:pPr marL="342900" indent="-342900">
              <a:lnSpc>
                <a:spcPct val="107000"/>
              </a:lnSpc>
              <a:spcAft>
                <a:spcPts val="800"/>
              </a:spcAft>
              <a:buFont typeface="Arial" panose="020B0604020202020204" pitchFamily="34" charset="0"/>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Buying : 15*24350 = 365000</a:t>
            </a: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Total = 28,00000 Rs.</a:t>
            </a:r>
          </a:p>
        </p:txBody>
      </p:sp>
      <p:sp>
        <p:nvSpPr>
          <p:cNvPr id="9" name="Rectangle: Rounded Corners 8">
            <a:extLst>
              <a:ext uri="{FF2B5EF4-FFF2-40B4-BE49-F238E27FC236}">
                <a16:creationId xmlns:a16="http://schemas.microsoft.com/office/drawing/2014/main" id="{FEADB722-A955-E77B-F9CA-FB28A05F443F}"/>
              </a:ext>
            </a:extLst>
          </p:cNvPr>
          <p:cNvSpPr/>
          <p:nvPr/>
        </p:nvSpPr>
        <p:spPr>
          <a:xfrm>
            <a:off x="3855473" y="5816469"/>
            <a:ext cx="5142271" cy="72098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1824A08-29CD-F7B4-EA26-07ACEC95C5F5}"/>
              </a:ext>
            </a:extLst>
          </p:cNvPr>
          <p:cNvSpPr txBox="1"/>
          <p:nvPr/>
        </p:nvSpPr>
        <p:spPr>
          <a:xfrm>
            <a:off x="3855473" y="5929077"/>
            <a:ext cx="6533534" cy="461665"/>
          </a:xfrm>
          <a:prstGeom prst="rect">
            <a:avLst/>
          </a:prstGeom>
          <a:noFill/>
        </p:spPr>
        <p:txBody>
          <a:bodyPr wrap="square">
            <a:spAutoFit/>
          </a:bodyPr>
          <a:lstStyle/>
          <a:p>
            <a:r>
              <a:rPr lang="en-IN" sz="2400" b="1" dirty="0"/>
              <a:t>We are going to MAKE these products</a:t>
            </a:r>
          </a:p>
        </p:txBody>
      </p:sp>
      <p:cxnSp>
        <p:nvCxnSpPr>
          <p:cNvPr id="4" name="Straight Connector 3">
            <a:extLst>
              <a:ext uri="{FF2B5EF4-FFF2-40B4-BE49-F238E27FC236}">
                <a16:creationId xmlns:a16="http://schemas.microsoft.com/office/drawing/2014/main" id="{7F657220-C649-3184-91E5-A7055DC16EAD}"/>
              </a:ext>
            </a:extLst>
          </p:cNvPr>
          <p:cNvCxnSpPr/>
          <p:nvPr/>
        </p:nvCxnSpPr>
        <p:spPr>
          <a:xfrm>
            <a:off x="5964382" y="1776845"/>
            <a:ext cx="0" cy="3605646"/>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166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3009" y="576927"/>
            <a:ext cx="11225981" cy="6069678"/>
          </a:xfrm>
        </p:spPr>
        <p:txBody>
          <a:bodyPr>
            <a:normAutofit/>
          </a:bodyPr>
          <a:lstStyle/>
          <a:p>
            <a:pPr marL="228600">
              <a:lnSpc>
                <a:spcPct val="107000"/>
              </a:lnSpc>
              <a:spcAft>
                <a:spcPts val="800"/>
              </a:spcAft>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Ball and socket:</a:t>
            </a:r>
          </a:p>
          <a:p>
            <a:pPr marL="0" indent="0">
              <a:lnSpc>
                <a:spcPct val="107000"/>
              </a:lnSpc>
              <a:spcAft>
                <a:spcPts val="800"/>
              </a:spcAft>
              <a:buNone/>
            </a:pPr>
            <a:endParaRPr lang="en-IN" sz="24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q"/>
            </a:pPr>
            <a:r>
              <a:rPr lang="en-IN" sz="2400" b="1" kern="100" dirty="0">
                <a:latin typeface="Calibri" panose="020F0502020204030204" pitchFamily="34" charset="0"/>
                <a:ea typeface="Calibri" panose="020F0502020204030204" pitchFamily="34" charset="0"/>
                <a:cs typeface="Times New Roman" panose="02020603050405020304" pitchFamily="18" charset="0"/>
              </a:rPr>
              <a:t>Buy: </a:t>
            </a:r>
          </a:p>
          <a:p>
            <a:pPr>
              <a:lnSpc>
                <a:spcPct val="107000"/>
              </a:lnSpc>
              <a:spcAft>
                <a:spcPts val="800"/>
              </a:spcAft>
            </a:pPr>
            <a:r>
              <a:rPr lang="en-IN" sz="2400" kern="100" dirty="0">
                <a:latin typeface="Calibri" panose="020F0502020204030204" pitchFamily="34" charset="0"/>
                <a:ea typeface="Calibri" panose="020F0502020204030204" pitchFamily="34" charset="0"/>
                <a:cs typeface="Times New Roman" panose="02020603050405020304" pitchFamily="18" charset="0"/>
              </a:rPr>
              <a:t> Cost per item is 140Rs</a:t>
            </a: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Shipping c</a:t>
            </a:r>
            <a:r>
              <a:rPr lang="en-IN" sz="2400" kern="100" dirty="0">
                <a:latin typeface="Calibri" panose="020F0502020204030204" pitchFamily="34" charset="0"/>
                <a:ea typeface="Calibri" panose="020F0502020204030204" pitchFamily="34" charset="0"/>
                <a:cs typeface="Times New Roman" panose="02020603050405020304" pitchFamily="18" charset="0"/>
              </a:rPr>
              <a:t>harges is 10 Rs</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Total cost = 150 * 24350 = 36,52,500 Rs</a:t>
            </a:r>
            <a:endParaRPr lang="en-IN" sz="2400" dirty="0"/>
          </a:p>
          <a:p>
            <a:pPr marL="0" indent="0">
              <a:lnSpc>
                <a:spcPct val="107000"/>
              </a:lnSpc>
              <a:spcAft>
                <a:spcPts val="800"/>
              </a:spcAft>
              <a:buNone/>
            </a:pPr>
            <a:endParaRPr lang="en-IN" sz="1800" dirty="0">
              <a:solidFill>
                <a:schemeClr val="dk1"/>
              </a:solidFill>
            </a:endParaRPr>
          </a:p>
          <a:p>
            <a:pPr>
              <a:lnSpc>
                <a:spcPct val="107000"/>
              </a:lnSpc>
              <a:spcAft>
                <a:spcPts val="800"/>
              </a:spcAft>
            </a:pP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14E283EF-2D05-7AC8-217E-DDE6D359C0C9}"/>
              </a:ext>
            </a:extLst>
          </p:cNvPr>
          <p:cNvSpPr txBox="1"/>
          <p:nvPr/>
        </p:nvSpPr>
        <p:spPr>
          <a:xfrm>
            <a:off x="5953761" y="1704687"/>
            <a:ext cx="6238239" cy="2461058"/>
          </a:xfrm>
          <a:prstGeom prst="rect">
            <a:avLst/>
          </a:prstGeom>
          <a:noFill/>
        </p:spPr>
        <p:txBody>
          <a:bodyPr wrap="square" rtlCol="0">
            <a:spAutoFit/>
          </a:bodyPr>
          <a:lstStyle/>
          <a:p>
            <a:pPr>
              <a:lnSpc>
                <a:spcPct val="107000"/>
              </a:lnSpc>
              <a:spcAft>
                <a:spcPts val="800"/>
              </a:spcAft>
              <a:buFont typeface="Wingdings" panose="05000000000000000000" pitchFamily="2" charset="2"/>
              <a:buChar char="q"/>
            </a:pPr>
            <a:r>
              <a:rPr lang="en-IN" sz="2400" b="1" kern="100" dirty="0">
                <a:latin typeface="Calibri" panose="020F0502020204030204" pitchFamily="34" charset="0"/>
                <a:ea typeface="Calibri" panose="020F0502020204030204" pitchFamily="34" charset="0"/>
                <a:cs typeface="Times New Roman" panose="02020603050405020304" pitchFamily="18" charset="0"/>
              </a:rPr>
              <a:t>Make:</a:t>
            </a:r>
          </a:p>
          <a:p>
            <a:pPr marL="285750" indent="-285750">
              <a:lnSpc>
                <a:spcPct val="107000"/>
              </a:lnSpc>
              <a:spcAft>
                <a:spcPts val="800"/>
              </a:spcAft>
              <a:buFont typeface="Arial" panose="020B0604020202020204" pitchFamily="34" charset="0"/>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Material cost : 100Rs ; 50 * 24350= 24,34,000</a:t>
            </a:r>
          </a:p>
          <a:p>
            <a:pPr marL="285750" indent="-285750">
              <a:lnSpc>
                <a:spcPct val="107000"/>
              </a:lnSpc>
              <a:spcAft>
                <a:spcPts val="800"/>
              </a:spcAft>
              <a:buFont typeface="Arial" panose="020B0604020202020204" pitchFamily="34" charset="0"/>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Machine cost : 12,00,000 Is lathe</a:t>
            </a:r>
          </a:p>
          <a:p>
            <a:pPr marL="285750" indent="-285750">
              <a:lnSpc>
                <a:spcPct val="107000"/>
              </a:lnSpc>
              <a:spcAft>
                <a:spcPts val="800"/>
              </a:spcAft>
              <a:buFont typeface="Arial" panose="020B0604020202020204" pitchFamily="34" charset="0"/>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Operating and holding costs:7.2 lakhs </a:t>
            </a:r>
          </a:p>
          <a:p>
            <a:pPr marL="285750" indent="-285750">
              <a:lnSpc>
                <a:spcPct val="107000"/>
              </a:lnSpc>
              <a:spcAft>
                <a:spcPts val="800"/>
              </a:spcAft>
              <a:buFont typeface="Arial" panose="020B0604020202020204" pitchFamily="34" charset="0"/>
              <a:buChar char="•"/>
            </a:pPr>
            <a:r>
              <a:rPr lang="en-IN" sz="2400" kern="100" dirty="0">
                <a:latin typeface="Calibri" panose="020F0502020204030204" pitchFamily="34" charset="0"/>
                <a:ea typeface="Calibri" panose="020F0502020204030204" pitchFamily="34" charset="0"/>
                <a:cs typeface="Times New Roman" panose="02020603050405020304" pitchFamily="18" charset="0"/>
              </a:rPr>
              <a:t>Total is </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43 lakhs</a:t>
            </a:r>
          </a:p>
        </p:txBody>
      </p:sp>
      <p:sp>
        <p:nvSpPr>
          <p:cNvPr id="5" name="TextBox 4">
            <a:extLst>
              <a:ext uri="{FF2B5EF4-FFF2-40B4-BE49-F238E27FC236}">
                <a16:creationId xmlns:a16="http://schemas.microsoft.com/office/drawing/2014/main" id="{234A539D-8268-ABD7-9B5A-B3E01B05750F}"/>
              </a:ext>
            </a:extLst>
          </p:cNvPr>
          <p:cNvSpPr txBox="1"/>
          <p:nvPr/>
        </p:nvSpPr>
        <p:spPr>
          <a:xfrm>
            <a:off x="4842878" y="4713677"/>
            <a:ext cx="2953746" cy="461665"/>
          </a:xfrm>
          <a:prstGeom prst="rect">
            <a:avLst/>
          </a:prstGeom>
          <a:noFill/>
        </p:spPr>
        <p:txBody>
          <a:bodyPr wrap="square" rtlCol="0">
            <a:spAutoFit/>
          </a:bodyPr>
          <a:lstStyle/>
          <a:p>
            <a:r>
              <a:rPr lang="en-IN" sz="2400" b="1" dirty="0"/>
              <a:t>We are going to BUY</a:t>
            </a:r>
          </a:p>
        </p:txBody>
      </p:sp>
      <p:sp>
        <p:nvSpPr>
          <p:cNvPr id="6" name="Rectangle: Rounded Corners 5">
            <a:extLst>
              <a:ext uri="{FF2B5EF4-FFF2-40B4-BE49-F238E27FC236}">
                <a16:creationId xmlns:a16="http://schemas.microsoft.com/office/drawing/2014/main" id="{6D427CBA-4733-B8A2-55C6-8A41160222DE}"/>
              </a:ext>
            </a:extLst>
          </p:cNvPr>
          <p:cNvSpPr/>
          <p:nvPr/>
        </p:nvSpPr>
        <p:spPr>
          <a:xfrm>
            <a:off x="4842878" y="4713677"/>
            <a:ext cx="2724249" cy="57982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 name="Straight Connector 1">
            <a:extLst>
              <a:ext uri="{FF2B5EF4-FFF2-40B4-BE49-F238E27FC236}">
                <a16:creationId xmlns:a16="http://schemas.microsoft.com/office/drawing/2014/main" id="{E3670277-4A79-99EF-4A18-1D46ED531A71}"/>
              </a:ext>
            </a:extLst>
          </p:cNvPr>
          <p:cNvCxnSpPr>
            <a:cxnSpLocks/>
          </p:cNvCxnSpPr>
          <p:nvPr/>
        </p:nvCxnSpPr>
        <p:spPr>
          <a:xfrm>
            <a:off x="5777346" y="1361209"/>
            <a:ext cx="0" cy="3106882"/>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F3591F-076C-2702-A5E8-7D903B21FD3E}"/>
              </a:ext>
            </a:extLst>
          </p:cNvPr>
          <p:cNvSpPr>
            <a:spLocks noGrp="1"/>
          </p:cNvSpPr>
          <p:nvPr>
            <p:ph idx="1"/>
          </p:nvPr>
        </p:nvSpPr>
        <p:spPr>
          <a:xfrm>
            <a:off x="644236" y="420497"/>
            <a:ext cx="10515600" cy="4351338"/>
          </a:xfrm>
        </p:spPr>
        <p:txBody>
          <a:bodyPr/>
          <a:lstStyle/>
          <a:p>
            <a:pPr>
              <a:lnSpc>
                <a:spcPct val="107000"/>
              </a:lnSpc>
              <a:spcAft>
                <a:spcPts val="800"/>
              </a:spcAft>
              <a:buFont typeface="Wingdings" panose="05000000000000000000" pitchFamily="2" charset="2"/>
              <a:buChar char="§"/>
            </a:pPr>
            <a:r>
              <a:rPr lang="en-IN" sz="2400" b="1" kern="1200" dirty="0">
                <a:solidFill>
                  <a:schemeClr val="dk1"/>
                </a:solidFill>
                <a:effectLst/>
                <a:latin typeface="+mn-lt"/>
                <a:ea typeface="+mn-ea"/>
                <a:cs typeface="+mn-cs"/>
              </a:rPr>
              <a:t>Mop head two mounts on the top with hole in each and three jaws on both sides and Rubber Grip for handle along with cap and Slider squeezer set up. </a:t>
            </a:r>
          </a:p>
          <a:p>
            <a:pPr>
              <a:lnSpc>
                <a:spcPct val="107000"/>
              </a:lnSpc>
              <a:spcAft>
                <a:spcPts val="800"/>
              </a:spcAft>
              <a:buFont typeface="Wingdings" panose="05000000000000000000" pitchFamily="2" charset="2"/>
              <a:buChar char="q"/>
            </a:pPr>
            <a:r>
              <a:rPr lang="en-IN" sz="2400" dirty="0">
                <a:solidFill>
                  <a:schemeClr val="dk1"/>
                </a:solidFill>
              </a:rPr>
              <a:t>Buy:</a:t>
            </a:r>
          </a:p>
          <a:p>
            <a:pPr>
              <a:lnSpc>
                <a:spcPct val="107000"/>
              </a:lnSpc>
              <a:spcAft>
                <a:spcPts val="800"/>
              </a:spcAft>
            </a:pPr>
            <a:r>
              <a:rPr lang="en-IN" sz="2400" dirty="0"/>
              <a:t>Unit cost: 90 for 3 items </a:t>
            </a:r>
          </a:p>
          <a:p>
            <a:pPr>
              <a:lnSpc>
                <a:spcPct val="107000"/>
              </a:lnSpc>
              <a:spcAft>
                <a:spcPts val="800"/>
              </a:spcAft>
            </a:pPr>
            <a:r>
              <a:rPr lang="en-IN" sz="2400" dirty="0"/>
              <a:t>Shipping Charges 10 Rs</a:t>
            </a:r>
          </a:p>
          <a:p>
            <a:pPr>
              <a:lnSpc>
                <a:spcPct val="107000"/>
              </a:lnSpc>
              <a:spcAft>
                <a:spcPts val="800"/>
              </a:spcAft>
            </a:pPr>
            <a:r>
              <a:rPr lang="en-IN" sz="2400" dirty="0"/>
              <a:t>Total = 100 * 24,350 = 24,35,000 Rs</a:t>
            </a:r>
            <a:r>
              <a:rPr lang="en-IN" sz="2800" dirty="0"/>
              <a:t>.</a:t>
            </a:r>
          </a:p>
          <a:p>
            <a:endParaRPr lang="en-IN" dirty="0"/>
          </a:p>
        </p:txBody>
      </p:sp>
      <p:sp>
        <p:nvSpPr>
          <p:cNvPr id="9" name="TextBox 8">
            <a:extLst>
              <a:ext uri="{FF2B5EF4-FFF2-40B4-BE49-F238E27FC236}">
                <a16:creationId xmlns:a16="http://schemas.microsoft.com/office/drawing/2014/main" id="{8D433F7C-5BC5-E15A-2FC6-8392A96D05A2}"/>
              </a:ext>
            </a:extLst>
          </p:cNvPr>
          <p:cNvSpPr txBox="1"/>
          <p:nvPr/>
        </p:nvSpPr>
        <p:spPr>
          <a:xfrm>
            <a:off x="6096000" y="1428785"/>
            <a:ext cx="5810866" cy="5170646"/>
          </a:xfrm>
          <a:prstGeom prst="rect">
            <a:avLst/>
          </a:prstGeom>
          <a:noFill/>
        </p:spPr>
        <p:txBody>
          <a:bodyPr wrap="square" rtlCol="0">
            <a:spAutoFit/>
          </a:bodyPr>
          <a:lstStyle/>
          <a:p>
            <a:pPr marL="285750" indent="-285750">
              <a:buFont typeface="Wingdings" panose="05000000000000000000" pitchFamily="2" charset="2"/>
              <a:buChar char="q"/>
            </a:pPr>
            <a:r>
              <a:rPr lang="en-IN" sz="2400" dirty="0"/>
              <a:t>Make:</a:t>
            </a:r>
          </a:p>
          <a:p>
            <a:endParaRPr lang="en-IN" sz="2400" dirty="0"/>
          </a:p>
          <a:p>
            <a:pPr marL="285750" indent="-285750">
              <a:buFont typeface="Arial" panose="020B0604020202020204" pitchFamily="34" charset="0"/>
              <a:buChar char="•"/>
            </a:pPr>
            <a:r>
              <a:rPr lang="en-IN" sz="2400" dirty="0"/>
              <a:t>Machine cost = 7 lakhs</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Operator cost = 12*15,000 = 1,80,000</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Material cost (HDPE) = 10 Rs for 3 items  </a:t>
            </a:r>
          </a:p>
          <a:p>
            <a:r>
              <a:rPr lang="en-IN" sz="2400" dirty="0"/>
              <a:t>     So for 24,350 = 2,43,500 Rs</a:t>
            </a:r>
          </a:p>
          <a:p>
            <a:endParaRPr lang="en-IN" sz="2400" dirty="0"/>
          </a:p>
          <a:p>
            <a:pPr marL="285750" indent="-285750">
              <a:buFont typeface="Arial" panose="020B0604020202020204" pitchFamily="34" charset="0"/>
              <a:buChar char="•"/>
            </a:pPr>
            <a:r>
              <a:rPr lang="en-IN" sz="2400" dirty="0"/>
              <a:t>Holding costs = maintenance cost + electric bills etc.. = 2 lakhs </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Total = 7 + 1.8 + 2 + 2.435 = 14.235 lakhs</a:t>
            </a:r>
          </a:p>
          <a:p>
            <a:pPr marL="285750" indent="-285750">
              <a:buFont typeface="Arial" panose="020B0604020202020204" pitchFamily="34" charset="0"/>
              <a:buChar char="•"/>
            </a:pPr>
            <a:endParaRPr lang="en-IN" dirty="0"/>
          </a:p>
        </p:txBody>
      </p:sp>
      <p:sp>
        <p:nvSpPr>
          <p:cNvPr id="10" name="TextBox 9">
            <a:extLst>
              <a:ext uri="{FF2B5EF4-FFF2-40B4-BE49-F238E27FC236}">
                <a16:creationId xmlns:a16="http://schemas.microsoft.com/office/drawing/2014/main" id="{7171ABE3-B793-BC32-A375-40889DE255B7}"/>
              </a:ext>
            </a:extLst>
          </p:cNvPr>
          <p:cNvSpPr txBox="1"/>
          <p:nvPr/>
        </p:nvSpPr>
        <p:spPr>
          <a:xfrm>
            <a:off x="2407298" y="4571841"/>
            <a:ext cx="3056626" cy="738664"/>
          </a:xfrm>
          <a:prstGeom prst="rect">
            <a:avLst/>
          </a:prstGeom>
          <a:noFill/>
        </p:spPr>
        <p:txBody>
          <a:bodyPr wrap="square" rtlCol="0">
            <a:spAutoFit/>
          </a:bodyPr>
          <a:lstStyle/>
          <a:p>
            <a:r>
              <a:rPr lang="en-IN" sz="2400" b="1" dirty="0"/>
              <a:t>We are going to MAKE</a:t>
            </a:r>
          </a:p>
          <a:p>
            <a:endParaRPr lang="en-IN" dirty="0"/>
          </a:p>
        </p:txBody>
      </p:sp>
      <p:sp>
        <p:nvSpPr>
          <p:cNvPr id="11" name="Rectangle: Rounded Corners 10">
            <a:extLst>
              <a:ext uri="{FF2B5EF4-FFF2-40B4-BE49-F238E27FC236}">
                <a16:creationId xmlns:a16="http://schemas.microsoft.com/office/drawing/2014/main" id="{3BFE68A0-B30D-223F-CB22-C367D1138561}"/>
              </a:ext>
            </a:extLst>
          </p:cNvPr>
          <p:cNvSpPr/>
          <p:nvPr/>
        </p:nvSpPr>
        <p:spPr>
          <a:xfrm>
            <a:off x="2239347" y="4402503"/>
            <a:ext cx="3303587" cy="73866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 name="Straight Connector 1">
            <a:extLst>
              <a:ext uri="{FF2B5EF4-FFF2-40B4-BE49-F238E27FC236}">
                <a16:creationId xmlns:a16="http://schemas.microsoft.com/office/drawing/2014/main" id="{D1DB2E5F-2343-7239-4338-9620FAC0873E}"/>
              </a:ext>
            </a:extLst>
          </p:cNvPr>
          <p:cNvCxnSpPr>
            <a:cxnSpLocks/>
          </p:cNvCxnSpPr>
          <p:nvPr/>
        </p:nvCxnSpPr>
        <p:spPr>
          <a:xfrm>
            <a:off x="5902036" y="1535521"/>
            <a:ext cx="0" cy="3919706"/>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449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p:nvPr>
            <p:extLst>
              <p:ext uri="{D42A27DB-BD31-4B8C-83A1-F6EECF244321}">
                <p14:modId xmlns:p14="http://schemas.microsoft.com/office/powerpoint/2010/main" val="1654972045"/>
              </p:ext>
            </p:extLst>
          </p:nvPr>
        </p:nvGraphicFramePr>
        <p:xfrm>
          <a:off x="1033896" y="533401"/>
          <a:ext cx="9752965" cy="6263247"/>
        </p:xfrm>
        <a:graphic>
          <a:graphicData uri="http://schemas.openxmlformats.org/drawingml/2006/table">
            <a:tbl>
              <a:tblPr firstRow="1" bandRow="1">
                <a:tableStyleId>{5C22544A-7EE6-4342-B048-85BDC9FD1C3A}</a:tableStyleId>
              </a:tblPr>
              <a:tblGrid>
                <a:gridCol w="4831715">
                  <a:extLst>
                    <a:ext uri="{9D8B030D-6E8A-4147-A177-3AD203B41FA5}">
                      <a16:colId xmlns:a16="http://schemas.microsoft.com/office/drawing/2014/main" val="20000"/>
                    </a:ext>
                  </a:extLst>
                </a:gridCol>
                <a:gridCol w="4921250">
                  <a:extLst>
                    <a:ext uri="{9D8B030D-6E8A-4147-A177-3AD203B41FA5}">
                      <a16:colId xmlns:a16="http://schemas.microsoft.com/office/drawing/2014/main" val="20001"/>
                    </a:ext>
                  </a:extLst>
                </a:gridCol>
              </a:tblGrid>
              <a:tr h="502527">
                <a:tc>
                  <a:txBody>
                    <a:bodyPr/>
                    <a:lstStyle/>
                    <a:p>
                      <a:pPr>
                        <a:buNone/>
                      </a:pPr>
                      <a:r>
                        <a:rPr lang="en-IN" altLang="en-US" dirty="0"/>
                        <a:t>Component</a:t>
                      </a:r>
                    </a:p>
                  </a:txBody>
                  <a:tcPr/>
                </a:tc>
                <a:tc>
                  <a:txBody>
                    <a:bodyPr/>
                    <a:lstStyle/>
                    <a:p>
                      <a:pPr>
                        <a:buNone/>
                      </a:pPr>
                      <a:r>
                        <a:rPr lang="en-IN" altLang="en-US" dirty="0"/>
                        <a:t>Quantity per Mop and Production used</a:t>
                      </a:r>
                    </a:p>
                  </a:txBody>
                  <a:tcPr/>
                </a:tc>
                <a:extLst>
                  <a:ext uri="{0D108BD9-81ED-4DB2-BD59-A6C34878D82A}">
                    <a16:rowId xmlns:a16="http://schemas.microsoft.com/office/drawing/2014/main" val="10000"/>
                  </a:ext>
                </a:extLst>
              </a:tr>
              <a:tr h="606202">
                <a:tc>
                  <a:txBody>
                    <a:bodyPr/>
                    <a:lstStyle/>
                    <a:p>
                      <a:pPr>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sym typeface="+mn-ea"/>
                        </a:rPr>
                        <a:t>Base Rod with threadings on one end and hole drilled on other</a:t>
                      </a:r>
                      <a:endParaRPr lang="en-IN" altLang="en-US" dirty="0"/>
                    </a:p>
                  </a:txBody>
                  <a:tcPr/>
                </a:tc>
                <a:tc>
                  <a:txBody>
                    <a:bodyPr/>
                    <a:lstStyle/>
                    <a:p>
                      <a:pPr>
                        <a:buNone/>
                      </a:pPr>
                      <a:r>
                        <a:rPr lang="en-IN" altLang="en-US" dirty="0"/>
                        <a:t>1 – Lathe Machine</a:t>
                      </a:r>
                    </a:p>
                  </a:txBody>
                  <a:tcPr/>
                </a:tc>
                <a:extLst>
                  <a:ext uri="{0D108BD9-81ED-4DB2-BD59-A6C34878D82A}">
                    <a16:rowId xmlns:a16="http://schemas.microsoft.com/office/drawing/2014/main" val="10001"/>
                  </a:ext>
                </a:extLst>
              </a:tr>
              <a:tr h="866002">
                <a:tc>
                  <a:txBody>
                    <a:bodyPr/>
                    <a:lstStyle/>
                    <a:p>
                      <a:pPr>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sym typeface="+mn-ea"/>
                        </a:rPr>
                        <a:t>Mop head two mounts on the top with hole in each and three jaws on both sides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buNone/>
                      </a:pP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dirty="0"/>
                        <a:t>1 -  – Lathe Machine</a:t>
                      </a:r>
                    </a:p>
                    <a:p>
                      <a:pPr>
                        <a:buNone/>
                      </a:pPr>
                      <a:endParaRPr lang="en-IN" altLang="en-US" dirty="0"/>
                    </a:p>
                  </a:txBody>
                  <a:tcPr/>
                </a:tc>
                <a:extLst>
                  <a:ext uri="{0D108BD9-81ED-4DB2-BD59-A6C34878D82A}">
                    <a16:rowId xmlns:a16="http://schemas.microsoft.com/office/drawing/2014/main" val="10002"/>
                  </a:ext>
                </a:extLst>
              </a:tr>
              <a:tr h="606202">
                <a:tc>
                  <a:txBody>
                    <a:bodyPr/>
                    <a:lstStyle/>
                    <a:p>
                      <a:pPr>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sym typeface="+mn-ea"/>
                        </a:rPr>
                        <a:t>Micro fibre sheets slots at the end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buNone/>
                      </a:pPr>
                      <a:endParaRPr lang="en-US"/>
                    </a:p>
                  </a:txBody>
                  <a:tcPr/>
                </a:tc>
                <a:tc>
                  <a:txBody>
                    <a:bodyPr/>
                    <a:lstStyle/>
                    <a:p>
                      <a:pPr>
                        <a:buNone/>
                      </a:pPr>
                      <a:r>
                        <a:rPr lang="en-IN" altLang="en-US" dirty="0"/>
                        <a:t>1 - Outsourcing</a:t>
                      </a:r>
                    </a:p>
                  </a:txBody>
                  <a:tcPr/>
                </a:tc>
                <a:extLst>
                  <a:ext uri="{0D108BD9-81ED-4DB2-BD59-A6C34878D82A}">
                    <a16:rowId xmlns:a16="http://schemas.microsoft.com/office/drawing/2014/main" val="10003"/>
                  </a:ext>
                </a:extLst>
              </a:tr>
              <a:tr h="606202">
                <a:tc>
                  <a:txBody>
                    <a:bodyPr/>
                    <a:lstStyle/>
                    <a:p>
                      <a:pPr>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sym typeface="+mn-ea"/>
                        </a:rPr>
                        <a:t>Slider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sym typeface="+mn-ea"/>
                        </a:rPr>
                        <a:t>sqeezer</a:t>
                      </a:r>
                      <a:r>
                        <a:rPr lang="en-IN" sz="1800" kern="100" dirty="0">
                          <a:effectLst/>
                          <a:latin typeface="Calibri" panose="020F0502020204030204" pitchFamily="34" charset="0"/>
                          <a:ea typeface="Calibri" panose="020F0502020204030204" pitchFamily="34" charset="0"/>
                          <a:cs typeface="Times New Roman" panose="02020603050405020304" pitchFamily="18" charset="0"/>
                          <a:sym typeface="+mn-ea"/>
                        </a:rPr>
                        <a:t> set up.</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buNone/>
                      </a:pPr>
                      <a:endParaRPr lang="en-US"/>
                    </a:p>
                  </a:txBody>
                  <a:tcPr/>
                </a:tc>
                <a:tc>
                  <a:txBody>
                    <a:bodyPr/>
                    <a:lstStyle/>
                    <a:p>
                      <a:pPr>
                        <a:buNone/>
                      </a:pPr>
                      <a:r>
                        <a:rPr lang="en-IN" altLang="en-US" dirty="0"/>
                        <a:t>1 – Injection moulding machine</a:t>
                      </a:r>
                    </a:p>
                  </a:txBody>
                  <a:tcPr/>
                </a:tc>
                <a:extLst>
                  <a:ext uri="{0D108BD9-81ED-4DB2-BD59-A6C34878D82A}">
                    <a16:rowId xmlns:a16="http://schemas.microsoft.com/office/drawing/2014/main" val="10004"/>
                  </a:ext>
                </a:extLst>
              </a:tr>
              <a:tr h="606202">
                <a:tc>
                  <a:txBody>
                    <a:bodyPr/>
                    <a:lstStyle/>
                    <a:p>
                      <a:pPr>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sym typeface="+mn-ea"/>
                        </a:rPr>
                        <a:t>Rubber Grip for handle along with cap.</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buNone/>
                      </a:pPr>
                      <a:endParaRPr lang="en-IN" altLang="en-US"/>
                    </a:p>
                  </a:txBody>
                  <a:tcPr/>
                </a:tc>
                <a:tc>
                  <a:txBody>
                    <a:bodyPr/>
                    <a:lstStyle/>
                    <a:p>
                      <a:pPr>
                        <a:buNone/>
                      </a:pPr>
                      <a:r>
                        <a:rPr lang="en-IN" altLang="en-US" dirty="0"/>
                        <a:t>1– Injection moulding machine</a:t>
                      </a:r>
                    </a:p>
                  </a:txBody>
                  <a:tcPr/>
                </a:tc>
                <a:extLst>
                  <a:ext uri="{0D108BD9-81ED-4DB2-BD59-A6C34878D82A}">
                    <a16:rowId xmlns:a16="http://schemas.microsoft.com/office/drawing/2014/main" val="10005"/>
                  </a:ext>
                </a:extLst>
              </a:tr>
              <a:tr h="606202">
                <a:tc>
                  <a:txBody>
                    <a:bodyPr/>
                    <a:lstStyle/>
                    <a:p>
                      <a:pPr>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sym typeface="+mn-ea"/>
                        </a:rPr>
                        <a:t>One nut and Bolt.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buNone/>
                      </a:pPr>
                      <a:endParaRPr lang="en-US"/>
                    </a:p>
                  </a:txBody>
                  <a:tcPr/>
                </a:tc>
                <a:tc>
                  <a:txBody>
                    <a:bodyPr/>
                    <a:lstStyle/>
                    <a:p>
                      <a:pPr>
                        <a:buNone/>
                      </a:pPr>
                      <a:r>
                        <a:rPr lang="en-IN" altLang="en-US" dirty="0"/>
                        <a:t>1 - Outsourcing</a:t>
                      </a:r>
                    </a:p>
                  </a:txBody>
                  <a:tcPr/>
                </a:tc>
                <a:extLst>
                  <a:ext uri="{0D108BD9-81ED-4DB2-BD59-A6C34878D82A}">
                    <a16:rowId xmlns:a16="http://schemas.microsoft.com/office/drawing/2014/main" val="10006"/>
                  </a:ext>
                </a:extLst>
              </a:tr>
              <a:tr h="606202">
                <a:tc>
                  <a:txBody>
                    <a:bodyPr/>
                    <a:lstStyle/>
                    <a:p>
                      <a:pPr>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sym typeface="+mn-ea"/>
                        </a:rPr>
                        <a:t>Ball and socket joint.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buNone/>
                      </a:pPr>
                      <a:endParaRPr lang="en-IN" altLang="en-US"/>
                    </a:p>
                  </a:txBody>
                  <a:tcPr/>
                </a:tc>
                <a:tc>
                  <a:txBody>
                    <a:bodyPr/>
                    <a:lstStyle/>
                    <a:p>
                      <a:pPr>
                        <a:buNone/>
                      </a:pPr>
                      <a:r>
                        <a:rPr lang="en-IN" altLang="en-US" dirty="0"/>
                        <a:t>1 - Outsourcing</a:t>
                      </a:r>
                    </a:p>
                  </a:txBody>
                  <a:tcPr/>
                </a:tc>
                <a:extLst>
                  <a:ext uri="{0D108BD9-81ED-4DB2-BD59-A6C34878D82A}">
                    <a16:rowId xmlns:a16="http://schemas.microsoft.com/office/drawing/2014/main" val="10007"/>
                  </a:ext>
                </a:extLst>
              </a:tr>
              <a:tr h="606202">
                <a:tc>
                  <a:txBody>
                    <a:bodyPr/>
                    <a:lstStyle/>
                    <a:p>
                      <a:pPr>
                        <a:buNone/>
                      </a:pPr>
                      <a:r>
                        <a:rPr lang="en-IN" altLang="en-US"/>
                        <a:t>Top rod with threadings on one end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dirty="0"/>
                        <a:t>1- Lathe Machine</a:t>
                      </a:r>
                    </a:p>
                    <a:p>
                      <a:pPr>
                        <a:buNone/>
                      </a:pPr>
                      <a:endParaRPr lang="en-IN" altLang="en-US" dirty="0"/>
                    </a:p>
                  </a:txBody>
                  <a:tcPr/>
                </a:tc>
                <a:extLst>
                  <a:ext uri="{0D108BD9-81ED-4DB2-BD59-A6C34878D82A}">
                    <a16:rowId xmlns:a16="http://schemas.microsoft.com/office/drawing/2014/main" val="10008"/>
                  </a:ext>
                </a:extLst>
              </a:tr>
              <a:tr h="348978">
                <a:tc>
                  <a:txBody>
                    <a:bodyPr/>
                    <a:lstStyle/>
                    <a:p>
                      <a:pPr>
                        <a:buNone/>
                      </a:pPr>
                      <a:r>
                        <a:rPr lang="en-IN" altLang="en-US" dirty="0"/>
                        <a:t>Total Units required</a:t>
                      </a:r>
                    </a:p>
                  </a:txBody>
                  <a:tcPr/>
                </a:tc>
                <a:tc>
                  <a:txBody>
                    <a:bodyPr/>
                    <a:lstStyle/>
                    <a:p>
                      <a:pPr>
                        <a:buNone/>
                      </a:pPr>
                      <a:r>
                        <a:rPr lang="en-IN" altLang="en-US" dirty="0"/>
                        <a:t>For 24350 units of demand we need 24350 of each</a:t>
                      </a:r>
                    </a:p>
                  </a:txBody>
                  <a:tcPr/>
                </a:tc>
                <a:extLst>
                  <a:ext uri="{0D108BD9-81ED-4DB2-BD59-A6C34878D82A}">
                    <a16:rowId xmlns:a16="http://schemas.microsoft.com/office/drawing/2014/main" val="2884454676"/>
                  </a:ext>
                </a:extLst>
              </a:tr>
            </a:tbl>
          </a:graphicData>
        </a:graphic>
      </p:graphicFrame>
      <p:sp>
        <p:nvSpPr>
          <p:cNvPr id="2" name="TextBox 1">
            <a:extLst>
              <a:ext uri="{FF2B5EF4-FFF2-40B4-BE49-F238E27FC236}">
                <a16:creationId xmlns:a16="http://schemas.microsoft.com/office/drawing/2014/main" id="{7ACBA721-F3BC-96D7-9582-BF9FEC9FBE37}"/>
              </a:ext>
            </a:extLst>
          </p:cNvPr>
          <p:cNvSpPr txBox="1"/>
          <p:nvPr/>
        </p:nvSpPr>
        <p:spPr>
          <a:xfrm>
            <a:off x="3314702" y="71736"/>
            <a:ext cx="6109854" cy="461665"/>
          </a:xfrm>
          <a:prstGeom prst="rect">
            <a:avLst/>
          </a:prstGeom>
          <a:noFill/>
        </p:spPr>
        <p:txBody>
          <a:bodyPr wrap="square" rtlCol="0">
            <a:spAutoFit/>
          </a:bodyPr>
          <a:lstStyle/>
          <a:p>
            <a:r>
              <a:rPr lang="en-IN" sz="2400" b="1" i="1" dirty="0">
                <a:effectLst>
                  <a:outerShdw blurRad="38100" dist="38100" dir="2700000" algn="tl">
                    <a:srgbClr val="000000">
                      <a:alpha val="43137"/>
                    </a:srgbClr>
                  </a:outerShdw>
                </a:effectLst>
              </a:rPr>
              <a:t>Bill of Materials and Process Description</a:t>
            </a:r>
            <a:endParaRPr lang="en-IN"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02419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58731371"/>
              </p:ext>
            </p:extLst>
          </p:nvPr>
        </p:nvGraphicFramePr>
        <p:xfrm>
          <a:off x="838200" y="159831"/>
          <a:ext cx="10515600" cy="6538338"/>
        </p:xfrm>
        <a:graphic>
          <a:graphicData uri="http://schemas.openxmlformats.org/drawingml/2006/table">
            <a:tbl>
              <a:tblPr firstRow="1" bandRow="1">
                <a:tableStyleId>{5C22544A-7EE6-4342-B048-85BDC9FD1C3A}</a:tableStyleId>
              </a:tblPr>
              <a:tblGrid>
                <a:gridCol w="3940280">
                  <a:extLst>
                    <a:ext uri="{9D8B030D-6E8A-4147-A177-3AD203B41FA5}">
                      <a16:colId xmlns:a16="http://schemas.microsoft.com/office/drawing/2014/main" val="20000"/>
                    </a:ext>
                  </a:extLst>
                </a:gridCol>
                <a:gridCol w="3583720">
                  <a:extLst>
                    <a:ext uri="{9D8B030D-6E8A-4147-A177-3AD203B41FA5}">
                      <a16:colId xmlns:a16="http://schemas.microsoft.com/office/drawing/2014/main" val="3419775616"/>
                    </a:ext>
                  </a:extLst>
                </a:gridCol>
                <a:gridCol w="1382926">
                  <a:extLst>
                    <a:ext uri="{9D8B030D-6E8A-4147-A177-3AD203B41FA5}">
                      <a16:colId xmlns:a16="http://schemas.microsoft.com/office/drawing/2014/main" val="20001"/>
                    </a:ext>
                  </a:extLst>
                </a:gridCol>
                <a:gridCol w="1608674">
                  <a:extLst>
                    <a:ext uri="{9D8B030D-6E8A-4147-A177-3AD203B41FA5}">
                      <a16:colId xmlns:a16="http://schemas.microsoft.com/office/drawing/2014/main" val="20002"/>
                    </a:ext>
                  </a:extLst>
                </a:gridCol>
              </a:tblGrid>
              <a:tr h="627192">
                <a:tc>
                  <a:txBody>
                    <a:bodyPr/>
                    <a:lstStyle/>
                    <a:p>
                      <a:r>
                        <a:rPr lang="en-IN" dirty="0"/>
                        <a:t>Component</a:t>
                      </a:r>
                    </a:p>
                  </a:txBody>
                  <a:tcPr/>
                </a:tc>
                <a:tc>
                  <a:txBody>
                    <a:bodyPr/>
                    <a:lstStyle/>
                    <a:p>
                      <a:r>
                        <a:rPr lang="en-IN" dirty="0"/>
                        <a:t>Total cost for 1 year in Rs</a:t>
                      </a:r>
                    </a:p>
                  </a:txBody>
                  <a:tcPr/>
                </a:tc>
                <a:tc>
                  <a:txBody>
                    <a:bodyPr/>
                    <a:lstStyle/>
                    <a:p>
                      <a:r>
                        <a:rPr lang="en-IN" dirty="0"/>
                        <a:t>Cost per unit item</a:t>
                      </a:r>
                    </a:p>
                  </a:txBody>
                  <a:tcPr/>
                </a:tc>
                <a:tc>
                  <a:txBody>
                    <a:bodyPr/>
                    <a:lstStyle/>
                    <a:p>
                      <a:r>
                        <a:rPr lang="en-IN" dirty="0"/>
                        <a:t>MAKE or BUY</a:t>
                      </a:r>
                    </a:p>
                  </a:txBody>
                  <a:tcPr/>
                </a:tc>
                <a:extLst>
                  <a:ext uri="{0D108BD9-81ED-4DB2-BD59-A6C34878D82A}">
                    <a16:rowId xmlns:a16="http://schemas.microsoft.com/office/drawing/2014/main" val="10000"/>
                  </a:ext>
                </a:extLst>
              </a:tr>
              <a:tr h="358395">
                <a:tc>
                  <a:txBody>
                    <a:bodyPr/>
                    <a:lstStyle/>
                    <a:p>
                      <a:r>
                        <a:rPr lang="en-IN" dirty="0"/>
                        <a:t>Stainless steel rod</a:t>
                      </a:r>
                    </a:p>
                  </a:txBody>
                  <a:tcPr/>
                </a:tc>
                <a:tc>
                  <a:txBody>
                    <a:bodyPr/>
                    <a:lstStyle/>
                    <a:p>
                      <a:r>
                        <a:rPr lang="en-IN" dirty="0"/>
                        <a:t>13,30,250</a:t>
                      </a:r>
                    </a:p>
                  </a:txBody>
                  <a:tcPr/>
                </a:tc>
                <a:tc>
                  <a:txBody>
                    <a:bodyPr/>
                    <a:lstStyle/>
                    <a:p>
                      <a:r>
                        <a:rPr lang="en-IN" dirty="0"/>
                        <a:t>55 Rs</a:t>
                      </a:r>
                    </a:p>
                  </a:txBody>
                  <a:tcPr/>
                </a:tc>
                <a:tc>
                  <a:txBody>
                    <a:bodyPr/>
                    <a:lstStyle/>
                    <a:p>
                      <a:r>
                        <a:rPr lang="en-IN" dirty="0"/>
                        <a:t>BUY</a:t>
                      </a:r>
                    </a:p>
                  </a:txBody>
                  <a:tcPr/>
                </a:tc>
                <a:extLst>
                  <a:ext uri="{0D108BD9-81ED-4DB2-BD59-A6C34878D82A}">
                    <a16:rowId xmlns:a16="http://schemas.microsoft.com/office/drawing/2014/main" val="10001"/>
                  </a:ext>
                </a:extLst>
              </a:tr>
              <a:tr h="1164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800" kern="1200" dirty="0">
                          <a:solidFill>
                            <a:schemeClr val="dk1"/>
                          </a:solidFill>
                          <a:effectLst/>
                          <a:latin typeface="+mn-lt"/>
                          <a:ea typeface="+mn-ea"/>
                          <a:cs typeface="+mn-cs"/>
                        </a:rPr>
                        <a:t>Base rod with hole drilled at end on both sides and threading on top and Handle will </a:t>
                      </a:r>
                      <a:r>
                        <a:rPr lang="en-IN" sz="1800" kern="1200" dirty="0" err="1">
                          <a:solidFill>
                            <a:schemeClr val="dk1"/>
                          </a:solidFill>
                          <a:effectLst/>
                          <a:latin typeface="+mn-lt"/>
                          <a:ea typeface="+mn-ea"/>
                          <a:cs typeface="+mn-cs"/>
                        </a:rPr>
                        <a:t>threadings</a:t>
                      </a:r>
                      <a:r>
                        <a:rPr lang="en-IN" sz="1800" kern="1200" dirty="0">
                          <a:solidFill>
                            <a:schemeClr val="dk1"/>
                          </a:solidFill>
                          <a:effectLst/>
                          <a:latin typeface="+mn-lt"/>
                          <a:ea typeface="+mn-ea"/>
                          <a:cs typeface="+mn-cs"/>
                        </a:rPr>
                        <a:t> at one end</a:t>
                      </a:r>
                    </a:p>
                    <a:p>
                      <a:endParaRPr lang="en-IN" dirty="0"/>
                    </a:p>
                  </a:txBody>
                  <a:tcPr/>
                </a:tc>
                <a:tc>
                  <a:txBody>
                    <a:bodyPr/>
                    <a:lstStyle/>
                    <a:p>
                      <a:r>
                        <a:rPr lang="en-IN" dirty="0"/>
                        <a:t>14,61,000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t>60 Rs</a:t>
                      </a:r>
                    </a:p>
                    <a:p>
                      <a:endParaRPr lang="en-IN" dirty="0"/>
                    </a:p>
                  </a:txBody>
                  <a:tcPr/>
                </a:tc>
                <a:tc>
                  <a:txBody>
                    <a:bodyPr/>
                    <a:lstStyle/>
                    <a:p>
                      <a:r>
                        <a:rPr lang="en-IN" dirty="0"/>
                        <a:t>MAKE</a:t>
                      </a:r>
                    </a:p>
                  </a:txBody>
                  <a:tcPr/>
                </a:tc>
                <a:extLst>
                  <a:ext uri="{0D108BD9-81ED-4DB2-BD59-A6C34878D82A}">
                    <a16:rowId xmlns:a16="http://schemas.microsoft.com/office/drawing/2014/main" val="10002"/>
                  </a:ext>
                </a:extLst>
              </a:tr>
              <a:tr h="1164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800" kern="1200" dirty="0">
                          <a:solidFill>
                            <a:schemeClr val="dk1"/>
                          </a:solidFill>
                          <a:effectLst/>
                          <a:latin typeface="+mn-lt"/>
                          <a:ea typeface="+mn-ea"/>
                          <a:cs typeface="+mn-cs"/>
                        </a:rPr>
                        <a:t>Mop head two mounts on the top with hole in each and three jaws on both sides</a:t>
                      </a:r>
                    </a:p>
                    <a:p>
                      <a:endParaRPr lang="en-IN" dirty="0"/>
                    </a:p>
                  </a:txBody>
                  <a:tcPr/>
                </a:tc>
                <a:tc>
                  <a:txBody>
                    <a:bodyPr/>
                    <a:lstStyle/>
                    <a:p>
                      <a:r>
                        <a:rPr lang="en-IN" dirty="0"/>
                        <a:t>13,63,600</a:t>
                      </a:r>
                    </a:p>
                  </a:txBody>
                  <a:tcPr/>
                </a:tc>
                <a:tc>
                  <a:txBody>
                    <a:bodyPr/>
                    <a:lstStyle/>
                    <a:p>
                      <a:r>
                        <a:rPr lang="en-IN" dirty="0"/>
                        <a:t>56 Rs</a:t>
                      </a:r>
                    </a:p>
                  </a:txBody>
                  <a:tcPr/>
                </a:tc>
                <a:tc>
                  <a:txBody>
                    <a:bodyPr/>
                    <a:lstStyle/>
                    <a:p>
                      <a:r>
                        <a:rPr lang="en-IN" dirty="0"/>
                        <a:t>MAKE</a:t>
                      </a:r>
                    </a:p>
                    <a:p>
                      <a:endParaRPr lang="en-IN" dirty="0"/>
                    </a:p>
                  </a:txBody>
                  <a:tcPr/>
                </a:tc>
                <a:extLst>
                  <a:ext uri="{0D108BD9-81ED-4DB2-BD59-A6C34878D82A}">
                    <a16:rowId xmlns:a16="http://schemas.microsoft.com/office/drawing/2014/main" val="10003"/>
                  </a:ext>
                </a:extLst>
              </a:tr>
              <a:tr h="78710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800" kern="1200" dirty="0">
                          <a:solidFill>
                            <a:schemeClr val="dk1"/>
                          </a:solidFill>
                          <a:effectLst/>
                          <a:latin typeface="+mn-lt"/>
                          <a:ea typeface="+mn-ea"/>
                          <a:cs typeface="+mn-cs"/>
                        </a:rPr>
                        <a:t>Micro fibre sheets with slots at the end</a:t>
                      </a:r>
                    </a:p>
                    <a:p>
                      <a:endParaRPr lang="en-IN" dirty="0"/>
                    </a:p>
                  </a:txBody>
                  <a:tcPr/>
                </a:tc>
                <a:tc>
                  <a:txBody>
                    <a:bodyPr/>
                    <a:lstStyle/>
                    <a:p>
                      <a:r>
                        <a:rPr lang="en-IN" dirty="0"/>
                        <a:t>31,89,850</a:t>
                      </a:r>
                    </a:p>
                  </a:txBody>
                  <a:tcPr/>
                </a:tc>
                <a:tc>
                  <a:txBody>
                    <a:bodyPr/>
                    <a:lstStyle/>
                    <a:p>
                      <a:r>
                        <a:rPr lang="en-IN" dirty="0"/>
                        <a:t>131Rs</a:t>
                      </a:r>
                    </a:p>
                  </a:txBody>
                  <a:tcPr/>
                </a:tc>
                <a:tc>
                  <a:txBody>
                    <a:bodyPr/>
                    <a:lstStyle/>
                    <a:p>
                      <a:r>
                        <a:rPr lang="en-IN" dirty="0"/>
                        <a:t>BUY</a:t>
                      </a:r>
                    </a:p>
                  </a:txBody>
                  <a:tcPr/>
                </a:tc>
                <a:extLst>
                  <a:ext uri="{0D108BD9-81ED-4DB2-BD59-A6C34878D82A}">
                    <a16:rowId xmlns:a16="http://schemas.microsoft.com/office/drawing/2014/main" val="10004"/>
                  </a:ext>
                </a:extLst>
              </a:tr>
              <a:tr h="78710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800" kern="1200" dirty="0">
                          <a:solidFill>
                            <a:schemeClr val="dk1"/>
                          </a:solidFill>
                          <a:effectLst/>
                          <a:latin typeface="+mn-lt"/>
                          <a:ea typeface="+mn-ea"/>
                          <a:cs typeface="+mn-cs"/>
                        </a:rPr>
                        <a:t>Rubber Grip for handle along with cap.</a:t>
                      </a:r>
                    </a:p>
                    <a:p>
                      <a:endParaRPr lang="en-IN" dirty="0"/>
                    </a:p>
                  </a:txBody>
                  <a:tcPr/>
                </a:tc>
                <a:tc>
                  <a:txBody>
                    <a:bodyPr/>
                    <a:lstStyle/>
                    <a:p>
                      <a:r>
                        <a:rPr lang="en-IN" dirty="0"/>
                        <a:t>4,38,300</a:t>
                      </a:r>
                    </a:p>
                  </a:txBody>
                  <a:tcPr/>
                </a:tc>
                <a:tc>
                  <a:txBody>
                    <a:bodyPr/>
                    <a:lstStyle/>
                    <a:p>
                      <a:r>
                        <a:rPr lang="en-IN" dirty="0"/>
                        <a:t>18Rs</a:t>
                      </a:r>
                    </a:p>
                  </a:txBody>
                  <a:tcPr/>
                </a:tc>
                <a:tc>
                  <a:txBody>
                    <a:bodyPr/>
                    <a:lstStyle/>
                    <a:p>
                      <a:r>
                        <a:rPr lang="en-IN" dirty="0"/>
                        <a:t>MAKE</a:t>
                      </a:r>
                    </a:p>
                  </a:txBody>
                  <a:tcPr/>
                </a:tc>
                <a:extLst>
                  <a:ext uri="{0D108BD9-81ED-4DB2-BD59-A6C34878D82A}">
                    <a16:rowId xmlns:a16="http://schemas.microsoft.com/office/drawing/2014/main" val="10005"/>
                  </a:ext>
                </a:extLst>
              </a:tr>
              <a:tr h="35839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800" kern="1200" dirty="0">
                          <a:solidFill>
                            <a:schemeClr val="dk1"/>
                          </a:solidFill>
                          <a:effectLst/>
                          <a:latin typeface="+mn-lt"/>
                          <a:ea typeface="+mn-ea"/>
                          <a:cs typeface="+mn-cs"/>
                        </a:rPr>
                        <a:t>Ball and socket joint.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800" kern="1200" dirty="0">
                          <a:solidFill>
                            <a:schemeClr val="dk1"/>
                          </a:solidFill>
                          <a:effectLst/>
                          <a:latin typeface="+mn-lt"/>
                          <a:ea typeface="+mn-ea"/>
                          <a:cs typeface="+mn-cs"/>
                        </a:rPr>
                        <a:t>36,52,500</a:t>
                      </a:r>
                    </a:p>
                  </a:txBody>
                  <a:tcPr/>
                </a:tc>
                <a:tc>
                  <a:txBody>
                    <a:bodyPr/>
                    <a:lstStyle/>
                    <a:p>
                      <a:r>
                        <a:rPr lang="en-IN" dirty="0"/>
                        <a:t>150 RS</a:t>
                      </a:r>
                    </a:p>
                  </a:txBody>
                  <a:tcPr/>
                </a:tc>
                <a:tc>
                  <a:txBody>
                    <a:bodyPr/>
                    <a:lstStyle/>
                    <a:p>
                      <a:r>
                        <a:rPr lang="en-IN" dirty="0"/>
                        <a:t>BUY</a:t>
                      </a:r>
                    </a:p>
                  </a:txBody>
                  <a:tcPr/>
                </a:tc>
                <a:extLst>
                  <a:ext uri="{0D108BD9-81ED-4DB2-BD59-A6C34878D82A}">
                    <a16:rowId xmlns:a16="http://schemas.microsoft.com/office/drawing/2014/main" val="10006"/>
                  </a:ext>
                </a:extLst>
              </a:tr>
              <a:tr h="627192">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800" kern="1200" dirty="0">
                          <a:solidFill>
                            <a:schemeClr val="dk1"/>
                          </a:solidFill>
                          <a:effectLst/>
                          <a:latin typeface="+mn-lt"/>
                          <a:ea typeface="+mn-ea"/>
                          <a:cs typeface="+mn-cs"/>
                        </a:rPr>
                        <a:t>Slider squeezer set up.</a:t>
                      </a:r>
                    </a:p>
                    <a:p>
                      <a:endParaRPr lang="en-IN" dirty="0"/>
                    </a:p>
                  </a:txBody>
                  <a:tcPr/>
                </a:tc>
                <a:tc>
                  <a:txBody>
                    <a:bodyPr/>
                    <a:lstStyle/>
                    <a:p>
                      <a:r>
                        <a:rPr lang="en-IN" dirty="0"/>
                        <a:t>12,17,500</a:t>
                      </a:r>
                    </a:p>
                  </a:txBody>
                  <a:tcPr/>
                </a:tc>
                <a:tc>
                  <a:txBody>
                    <a:bodyPr/>
                    <a:lstStyle/>
                    <a:p>
                      <a:r>
                        <a:rPr lang="en-IN" dirty="0"/>
                        <a:t>50 Rs</a:t>
                      </a:r>
                    </a:p>
                  </a:txBody>
                  <a:tcPr/>
                </a:tc>
                <a:tc>
                  <a:txBody>
                    <a:bodyPr/>
                    <a:lstStyle/>
                    <a:p>
                      <a:r>
                        <a:rPr lang="en-IN"/>
                        <a:t>MAKE</a:t>
                      </a:r>
                      <a:endParaRPr lang="en-IN" dirty="0"/>
                    </a:p>
                  </a:txBody>
                  <a:tcPr/>
                </a:tc>
                <a:extLst>
                  <a:ext uri="{0D108BD9-81ED-4DB2-BD59-A6C34878D82A}">
                    <a16:rowId xmlns:a16="http://schemas.microsoft.com/office/drawing/2014/main" val="10007"/>
                  </a:ext>
                </a:extLst>
              </a:tr>
              <a:tr h="575016">
                <a:tc>
                  <a:txBody>
                    <a:bodyPr/>
                    <a:lstStyle/>
                    <a:p>
                      <a:r>
                        <a:rPr lang="en-IN" dirty="0"/>
                        <a:t>Total</a:t>
                      </a:r>
                    </a:p>
                  </a:txBody>
                  <a:tcPr/>
                </a:tc>
                <a:tc>
                  <a:txBody>
                    <a:bodyPr/>
                    <a:lstStyle/>
                    <a:p>
                      <a:r>
                        <a:rPr lang="en-IN" dirty="0"/>
                        <a:t>1,26,62,000 in Rs</a:t>
                      </a:r>
                    </a:p>
                  </a:txBody>
                  <a:tcPr/>
                </a:tc>
                <a:tc>
                  <a:txBody>
                    <a:bodyPr/>
                    <a:lstStyle/>
                    <a:p>
                      <a:r>
                        <a:rPr lang="en-IN" dirty="0"/>
                        <a:t>520 Rs</a:t>
                      </a:r>
                    </a:p>
                  </a:txBody>
                  <a:tcPr/>
                </a:tc>
                <a:tc>
                  <a:txBody>
                    <a:bodyPr/>
                    <a:lstStyle/>
                    <a:p>
                      <a:endParaRPr lang="en-IN" dirty="0"/>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6096" y="1323736"/>
            <a:ext cx="5855904" cy="4601234"/>
          </a:xfrm>
        </p:spPr>
        <p:txBody>
          <a:bodyPr>
            <a:normAutofit fontScale="85000" lnSpcReduction="20000"/>
          </a:bodyPr>
          <a:lstStyle/>
          <a:p>
            <a:pPr marL="0" indent="0">
              <a:lnSpc>
                <a:spcPct val="107000"/>
              </a:lnSpc>
              <a:spcAft>
                <a:spcPts val="800"/>
              </a:spcAft>
              <a:buNone/>
            </a:pP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100" b="1" kern="100" dirty="0">
                <a:effectLst/>
                <a:latin typeface="Calibri" panose="020F0502020204030204" pitchFamily="34" charset="0"/>
                <a:ea typeface="Calibri" panose="020F0502020204030204" pitchFamily="34" charset="0"/>
                <a:cs typeface="Times New Roman" panose="02020603050405020304" pitchFamily="18" charset="0"/>
              </a:rPr>
              <a:t>Mission Statement:</a:t>
            </a:r>
          </a:p>
          <a:p>
            <a:pPr marL="0" indent="0">
              <a:lnSpc>
                <a:spcPct val="107000"/>
              </a:lnSpc>
              <a:spcAft>
                <a:spcPts val="800"/>
              </a:spcAft>
              <a:buNone/>
            </a:pPr>
            <a:r>
              <a:rPr lang="en-US" sz="3100" kern="100" dirty="0">
                <a:effectLst/>
                <a:latin typeface="Calibri" panose="020F0502020204030204" pitchFamily="34" charset="0"/>
                <a:ea typeface="Calibri" panose="020F0502020204030204" pitchFamily="34" charset="0"/>
                <a:cs typeface="Times New Roman" panose="02020603050405020304" pitchFamily="18" charset="0"/>
              </a:rPr>
              <a:t>Design user-friendly flat mops with innovative features for effortless, sustainable cleaning.</a:t>
            </a:r>
            <a:endParaRPr lang="en-IN" sz="3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31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100" b="1" kern="100" dirty="0">
                <a:effectLst/>
                <a:latin typeface="Calibri" panose="020F0502020204030204" pitchFamily="34" charset="0"/>
                <a:ea typeface="Calibri" panose="020F0502020204030204" pitchFamily="34" charset="0"/>
                <a:cs typeface="Times New Roman" panose="02020603050405020304" pitchFamily="18" charset="0"/>
              </a:rPr>
              <a:t>Vision Statement:</a:t>
            </a:r>
            <a:endParaRPr lang="en-IN" sz="3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3100" kern="100" dirty="0">
                <a:effectLst/>
                <a:latin typeface="Calibri" panose="020F0502020204030204" pitchFamily="34" charset="0"/>
                <a:ea typeface="Calibri" panose="020F0502020204030204" pitchFamily="34" charset="0"/>
                <a:cs typeface="Times New Roman" panose="02020603050405020304" pitchFamily="18" charset="0"/>
              </a:rPr>
              <a:t>To empower a future of effortless, sustainable cleaning through innovative mop technology.</a:t>
            </a:r>
          </a:p>
        </p:txBody>
      </p:sp>
      <p:sp>
        <p:nvSpPr>
          <p:cNvPr id="2" name="TextBox 1">
            <a:extLst>
              <a:ext uri="{FF2B5EF4-FFF2-40B4-BE49-F238E27FC236}">
                <a16:creationId xmlns:a16="http://schemas.microsoft.com/office/drawing/2014/main" id="{4410A62C-2E5D-143E-6043-1F23FDDA0BAB}"/>
              </a:ext>
            </a:extLst>
          </p:cNvPr>
          <p:cNvSpPr txBox="1"/>
          <p:nvPr/>
        </p:nvSpPr>
        <p:spPr>
          <a:xfrm>
            <a:off x="6248841" y="530811"/>
            <a:ext cx="4758813" cy="707886"/>
          </a:xfrm>
          <a:prstGeom prst="rect">
            <a:avLst/>
          </a:prstGeom>
          <a:noFill/>
        </p:spPr>
        <p:txBody>
          <a:bodyPr wrap="square" rtlCol="0">
            <a:spAutoFit/>
          </a:bodyPr>
          <a:lstStyle/>
          <a:p>
            <a:r>
              <a:rPr lang="en-IN" sz="4000" b="1" i="1" dirty="0">
                <a:effectLst>
                  <a:outerShdw blurRad="38100" dist="38100" dir="2700000" algn="tl">
                    <a:srgbClr val="000000">
                      <a:alpha val="43137"/>
                    </a:srgbClr>
                  </a:outerShdw>
                </a:effectLst>
                <a:highlight>
                  <a:srgbClr val="FFFF00"/>
                </a:highlight>
              </a:rPr>
              <a:t>FLAT MOP</a:t>
            </a:r>
          </a:p>
        </p:txBody>
      </p:sp>
      <p:pic>
        <p:nvPicPr>
          <p:cNvPr id="2050" name="Picture 2" descr="generate a presentation  photo for mission and vision statement. Image 2 of 2">
            <a:extLst>
              <a:ext uri="{FF2B5EF4-FFF2-40B4-BE49-F238E27FC236}">
                <a16:creationId xmlns:a16="http://schemas.microsoft.com/office/drawing/2014/main" id="{DE94D749-4101-9FC9-BDC1-474BDAD7E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73" y="519983"/>
            <a:ext cx="6020776" cy="60207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D1247-C031-9E8D-8265-C6A3AB557B02}"/>
              </a:ext>
            </a:extLst>
          </p:cNvPr>
          <p:cNvSpPr>
            <a:spLocks noGrp="1"/>
          </p:cNvSpPr>
          <p:nvPr>
            <p:ph type="title"/>
          </p:nvPr>
        </p:nvSpPr>
        <p:spPr/>
        <p:txBody>
          <a:bodyPr/>
          <a:lstStyle/>
          <a:p>
            <a:r>
              <a:rPr lang="en-IN" b="1" i="1" dirty="0">
                <a:solidFill>
                  <a:srgbClr val="00B050"/>
                </a:solidFill>
                <a:effectLst>
                  <a:outerShdw blurRad="38100" dist="38100" dir="2700000" algn="tl">
                    <a:srgbClr val="000000">
                      <a:alpha val="43137"/>
                    </a:srgbClr>
                  </a:outerShdw>
                </a:effectLst>
              </a:rPr>
              <a:t>Selling Price:</a:t>
            </a:r>
          </a:p>
        </p:txBody>
      </p:sp>
      <p:sp>
        <p:nvSpPr>
          <p:cNvPr id="3" name="Content Placeholder 2">
            <a:extLst>
              <a:ext uri="{FF2B5EF4-FFF2-40B4-BE49-F238E27FC236}">
                <a16:creationId xmlns:a16="http://schemas.microsoft.com/office/drawing/2014/main" id="{A76F4704-26E7-55F1-E1A4-973ABA2513FD}"/>
              </a:ext>
            </a:extLst>
          </p:cNvPr>
          <p:cNvSpPr>
            <a:spLocks noGrp="1"/>
          </p:cNvSpPr>
          <p:nvPr>
            <p:ph idx="1"/>
          </p:nvPr>
        </p:nvSpPr>
        <p:spPr/>
        <p:txBody>
          <a:bodyPr>
            <a:normAutofit/>
          </a:bodyPr>
          <a:lstStyle/>
          <a:p>
            <a:r>
              <a:rPr lang="en-IN" sz="2400" dirty="0"/>
              <a:t>Production cost = 520 Rs per unit</a:t>
            </a:r>
          </a:p>
          <a:p>
            <a:r>
              <a:rPr lang="en-IN" sz="2400" dirty="0"/>
              <a:t>Administration and sales = 10% = 52 Rs per unit</a:t>
            </a:r>
          </a:p>
          <a:p>
            <a:r>
              <a:rPr lang="en-IN" sz="2400" dirty="0"/>
              <a:t>Distribution over heads = 15%  = 78 Rs per unit</a:t>
            </a:r>
          </a:p>
          <a:p>
            <a:endParaRPr lang="en-IN" sz="2400" dirty="0"/>
          </a:p>
          <a:p>
            <a:r>
              <a:rPr lang="en-IN" sz="2400" dirty="0"/>
              <a:t>Direct and Indirect Costs = Total cost of production= 650 Rs</a:t>
            </a:r>
          </a:p>
          <a:p>
            <a:endParaRPr lang="en-IN" sz="2400" dirty="0"/>
          </a:p>
          <a:p>
            <a:r>
              <a:rPr lang="en-IN" sz="2400" b="1" dirty="0"/>
              <a:t>Selling price = cost of production + profit = 650 Rs + 100(profit) = 750 Rs</a:t>
            </a:r>
          </a:p>
        </p:txBody>
      </p:sp>
    </p:spTree>
    <p:extLst>
      <p:ext uri="{BB962C8B-B14F-4D97-AF65-F5344CB8AC3E}">
        <p14:creationId xmlns:p14="http://schemas.microsoft.com/office/powerpoint/2010/main" val="1120196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090" y="303161"/>
            <a:ext cx="10515600" cy="755752"/>
          </a:xfrm>
        </p:spPr>
        <p:txBody>
          <a:bodyPr/>
          <a:lstStyle/>
          <a:p>
            <a:r>
              <a:rPr lang="en-IN" b="1" i="1" dirty="0">
                <a:solidFill>
                  <a:schemeClr val="accent2">
                    <a:lumMod val="50000"/>
                  </a:schemeClr>
                </a:solidFill>
                <a:effectLst>
                  <a:outerShdw blurRad="38100" dist="38100" dir="2700000" algn="tl">
                    <a:srgbClr val="000000">
                      <a:alpha val="43137"/>
                    </a:srgbClr>
                  </a:outerShdw>
                </a:effectLst>
              </a:rPr>
              <a:t>Break even analysis:</a:t>
            </a:r>
          </a:p>
        </p:txBody>
      </p:sp>
      <p:sp>
        <p:nvSpPr>
          <p:cNvPr id="3" name="Content Placeholder 2"/>
          <p:cNvSpPr>
            <a:spLocks noGrp="1"/>
          </p:cNvSpPr>
          <p:nvPr>
            <p:ph idx="1"/>
          </p:nvPr>
        </p:nvSpPr>
        <p:spPr>
          <a:xfrm>
            <a:off x="624348" y="1304414"/>
            <a:ext cx="10943304" cy="5250425"/>
          </a:xfrm>
        </p:spPr>
        <p:txBody>
          <a:bodyPr>
            <a:normAutofit/>
          </a:bodyPr>
          <a:lstStyle/>
          <a:p>
            <a:pPr>
              <a:buFont typeface="Wingdings" panose="05000000000000000000" pitchFamily="2" charset="2"/>
              <a:buChar char="v"/>
            </a:pPr>
            <a:r>
              <a:rPr lang="en-IN" sz="2000" b="1" dirty="0"/>
              <a:t>We want to Sell our product at 750 Rs</a:t>
            </a:r>
          </a:p>
          <a:p>
            <a:pPr marL="0" indent="0">
              <a:buNone/>
            </a:pPr>
            <a:endParaRPr lang="en-IN" sz="2000" b="1" dirty="0"/>
          </a:p>
          <a:p>
            <a:pPr>
              <a:buFont typeface="Wingdings" panose="05000000000000000000" pitchFamily="2" charset="2"/>
              <a:buChar char="v"/>
            </a:pPr>
            <a:r>
              <a:rPr lang="en-IN" sz="2000" dirty="0"/>
              <a:t>Fixed cost for the product:</a:t>
            </a:r>
          </a:p>
          <a:p>
            <a:r>
              <a:rPr lang="en-IN" sz="2000" dirty="0"/>
              <a:t>This include Machine cost, salaries etc.. </a:t>
            </a:r>
          </a:p>
          <a:p>
            <a:r>
              <a:rPr lang="en-IN" sz="2000" dirty="0"/>
              <a:t>Total of above factors is 70 lakhs</a:t>
            </a:r>
          </a:p>
          <a:p>
            <a:r>
              <a:rPr lang="en-IN" sz="2000" dirty="0"/>
              <a:t>Maintenance cost: 5lakhs</a:t>
            </a:r>
          </a:p>
          <a:p>
            <a:r>
              <a:rPr lang="en-IN" sz="2000" dirty="0"/>
              <a:t>Total fixed Cost is: 75 lakhs.</a:t>
            </a:r>
          </a:p>
          <a:p>
            <a:pPr marL="0" indent="0">
              <a:buNone/>
            </a:pPr>
            <a:endParaRPr lang="en-IN" sz="2000" dirty="0"/>
          </a:p>
          <a:p>
            <a:pPr>
              <a:buFont typeface="Wingdings" panose="05000000000000000000" pitchFamily="2" charset="2"/>
              <a:buChar char="v"/>
            </a:pPr>
            <a:r>
              <a:rPr lang="en-IN" sz="2000" dirty="0"/>
              <a:t>Variable cost for the product:</a:t>
            </a:r>
          </a:p>
          <a:p>
            <a:r>
              <a:rPr lang="en-IN" sz="2000" dirty="0"/>
              <a:t>This include labour cost , raw material, bonus etc..</a:t>
            </a:r>
          </a:p>
          <a:p>
            <a:r>
              <a:rPr lang="en-IN" sz="2000" dirty="0"/>
              <a:t>Total variable cost is 550 Rs per unit</a:t>
            </a:r>
          </a:p>
          <a:p>
            <a:pPr marL="0" indent="0">
              <a:buNone/>
            </a:pPr>
            <a:endParaRPr lang="en-IN" sz="1800" dirty="0"/>
          </a:p>
        </p:txBody>
      </p:sp>
      <p:sp>
        <p:nvSpPr>
          <p:cNvPr id="4" name="TextBox 3">
            <a:extLst>
              <a:ext uri="{FF2B5EF4-FFF2-40B4-BE49-F238E27FC236}">
                <a16:creationId xmlns:a16="http://schemas.microsoft.com/office/drawing/2014/main" id="{C9428075-7528-BF8F-9EE7-BCC96AE8D1EA}"/>
              </a:ext>
            </a:extLst>
          </p:cNvPr>
          <p:cNvSpPr txBox="1"/>
          <p:nvPr/>
        </p:nvSpPr>
        <p:spPr>
          <a:xfrm>
            <a:off x="6331975" y="1301443"/>
            <a:ext cx="5142271" cy="4708981"/>
          </a:xfrm>
          <a:prstGeom prst="rect">
            <a:avLst/>
          </a:prstGeom>
          <a:noFill/>
        </p:spPr>
        <p:txBody>
          <a:bodyPr wrap="square" rtlCol="0">
            <a:spAutoFit/>
          </a:bodyPr>
          <a:lstStyle/>
          <a:p>
            <a:pPr>
              <a:buFont typeface="Wingdings" panose="05000000000000000000" pitchFamily="2" charset="2"/>
              <a:buChar char="v"/>
            </a:pPr>
            <a:r>
              <a:rPr lang="en-IN" sz="2000" b="1" dirty="0"/>
              <a:t>Break Even analysis:</a:t>
            </a:r>
          </a:p>
          <a:p>
            <a:pPr>
              <a:buFont typeface="Wingdings" panose="05000000000000000000" pitchFamily="2" charset="2"/>
              <a:buChar char="v"/>
            </a:pPr>
            <a:endParaRPr lang="en-IN" sz="2000" b="1" dirty="0"/>
          </a:p>
          <a:p>
            <a:r>
              <a:rPr lang="en-IN" sz="2000" b="1" dirty="0"/>
              <a:t>750*x= 550*x + 75,00,000</a:t>
            </a:r>
          </a:p>
          <a:p>
            <a:endParaRPr lang="en-IN" sz="2000" dirty="0"/>
          </a:p>
          <a:p>
            <a:r>
              <a:rPr lang="en-IN" sz="2000" dirty="0"/>
              <a:t>On calculating we get X as 30,000 units per annum</a:t>
            </a:r>
          </a:p>
          <a:p>
            <a:endParaRPr lang="en-IN" sz="2000" dirty="0"/>
          </a:p>
          <a:p>
            <a:r>
              <a:rPr lang="en-IN" sz="2000" dirty="0"/>
              <a:t>So If we can only produce 24,350 units per year</a:t>
            </a:r>
          </a:p>
          <a:p>
            <a:endParaRPr lang="en-IN" sz="2000" dirty="0"/>
          </a:p>
          <a:p>
            <a:r>
              <a:rPr lang="en-IN" sz="2000" dirty="0"/>
              <a:t>Break even Point is</a:t>
            </a:r>
          </a:p>
          <a:p>
            <a:endParaRPr lang="en-IN" sz="2000" dirty="0"/>
          </a:p>
          <a:p>
            <a:r>
              <a:rPr lang="en-IN" sz="2000" dirty="0"/>
              <a:t> 1 year + [(30,000-24,350)/(24,350)]</a:t>
            </a:r>
          </a:p>
          <a:p>
            <a:endParaRPr lang="en-IN" sz="2000" dirty="0"/>
          </a:p>
          <a:p>
            <a:r>
              <a:rPr lang="en-IN" sz="2000" b="1" dirty="0"/>
              <a:t>So It will be taking around 15 Months to reach break even point.</a:t>
            </a:r>
          </a:p>
        </p:txBody>
      </p:sp>
      <p:cxnSp>
        <p:nvCxnSpPr>
          <p:cNvPr id="6" name="Straight Connector 5">
            <a:extLst>
              <a:ext uri="{FF2B5EF4-FFF2-40B4-BE49-F238E27FC236}">
                <a16:creationId xmlns:a16="http://schemas.microsoft.com/office/drawing/2014/main" id="{9F66D70C-6D39-6342-D581-80C722EE8D01}"/>
              </a:ext>
            </a:extLst>
          </p:cNvPr>
          <p:cNvCxnSpPr>
            <a:cxnSpLocks/>
          </p:cNvCxnSpPr>
          <p:nvPr/>
        </p:nvCxnSpPr>
        <p:spPr>
          <a:xfrm>
            <a:off x="6218457" y="871127"/>
            <a:ext cx="0" cy="5115745"/>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8255"/>
            <a:ext cx="10515600" cy="1325563"/>
          </a:xfrm>
        </p:spPr>
        <p:txBody>
          <a:bodyPr/>
          <a:lstStyle/>
          <a:p>
            <a:r>
              <a:rPr lang="en-IN" b="1" i="1" dirty="0">
                <a:solidFill>
                  <a:srgbClr val="C00000"/>
                </a:solidFill>
                <a:effectLst>
                  <a:outerShdw blurRad="38100" dist="38100" dir="2700000" algn="tl">
                    <a:srgbClr val="000000">
                      <a:alpha val="43137"/>
                    </a:srgbClr>
                  </a:outerShdw>
                </a:effectLst>
              </a:rPr>
              <a:t>MRP – Materials Requirement Planning</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tretch>
            <a:fillRect/>
          </a:stretch>
        </p:blipFill>
        <p:spPr>
          <a:xfrm>
            <a:off x="1399784" y="1825625"/>
            <a:ext cx="9392432" cy="4351338"/>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AB329-F061-13FE-01D2-149CBCE61B6F}"/>
              </a:ext>
            </a:extLst>
          </p:cNvPr>
          <p:cNvSpPr>
            <a:spLocks noGrp="1"/>
          </p:cNvSpPr>
          <p:nvPr>
            <p:ph type="title"/>
          </p:nvPr>
        </p:nvSpPr>
        <p:spPr>
          <a:xfrm>
            <a:off x="3314700" y="262659"/>
            <a:ext cx="6037118" cy="871393"/>
          </a:xfrm>
        </p:spPr>
        <p:txBody>
          <a:bodyPr>
            <a:normAutofit fontScale="90000"/>
          </a:bodyPr>
          <a:lstStyle/>
          <a:p>
            <a:r>
              <a:rPr lang="en-IN" b="1" i="1" dirty="0">
                <a:solidFill>
                  <a:schemeClr val="accent2">
                    <a:lumMod val="50000"/>
                  </a:schemeClr>
                </a:solidFill>
                <a:effectLst>
                  <a:outerShdw blurRad="38100" dist="38100" dir="2700000" algn="tl">
                    <a:srgbClr val="000000">
                      <a:alpha val="43137"/>
                    </a:srgbClr>
                  </a:outerShdw>
                </a:effectLst>
              </a:rPr>
              <a:t>Master Production Schedule</a:t>
            </a:r>
          </a:p>
        </p:txBody>
      </p:sp>
      <p:pic>
        <p:nvPicPr>
          <p:cNvPr id="4" name="Content Placeholder 3">
            <a:extLst>
              <a:ext uri="{FF2B5EF4-FFF2-40B4-BE49-F238E27FC236}">
                <a16:creationId xmlns:a16="http://schemas.microsoft.com/office/drawing/2014/main" id="{78209DE4-E5C1-BD71-C6DC-B1AF603FB75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a:fillRect/>
          </a:stretch>
        </p:blipFill>
        <p:spPr>
          <a:xfrm>
            <a:off x="2724756" y="1825625"/>
            <a:ext cx="6742488" cy="4351338"/>
          </a:xfrm>
          <a:prstGeom prst="rect">
            <a:avLst/>
          </a:prstGeom>
        </p:spPr>
      </p:pic>
    </p:spTree>
    <p:extLst>
      <p:ext uri="{BB962C8B-B14F-4D97-AF65-F5344CB8AC3E}">
        <p14:creationId xmlns:p14="http://schemas.microsoft.com/office/powerpoint/2010/main" val="3740875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7960" y="318979"/>
            <a:ext cx="7134858" cy="419519"/>
          </a:xfrm>
        </p:spPr>
        <p:txBody>
          <a:bodyPr>
            <a:normAutofit fontScale="90000"/>
          </a:bodyPr>
          <a:lstStyle/>
          <a:p>
            <a:r>
              <a:rPr lang="en-IN" b="1" i="1" dirty="0">
                <a:solidFill>
                  <a:srgbClr val="7030A0"/>
                </a:solidFill>
                <a:effectLst>
                  <a:outerShdw blurRad="38100" dist="38100" dir="2700000" algn="tl">
                    <a:srgbClr val="000000">
                      <a:alpha val="43137"/>
                    </a:srgbClr>
                  </a:outerShdw>
                </a:effectLst>
              </a:rPr>
              <a:t>BOM file in Tree structure Format</a:t>
            </a:r>
          </a:p>
        </p:txBody>
      </p:sp>
      <p:pic>
        <p:nvPicPr>
          <p:cNvPr id="4" name="Picture 3">
            <a:extLst>
              <a:ext uri="{FF2B5EF4-FFF2-40B4-BE49-F238E27FC236}">
                <a16:creationId xmlns:a16="http://schemas.microsoft.com/office/drawing/2014/main" id="{A60C7C78-B02E-4D1E-8C17-FFAAE7B27948}"/>
              </a:ext>
            </a:extLst>
          </p:cNvPr>
          <p:cNvPicPr>
            <a:picLocks noChangeAspect="1"/>
          </p:cNvPicPr>
          <p:nvPr/>
        </p:nvPicPr>
        <p:blipFill rotWithShape="1">
          <a:blip r:embed="rId2"/>
          <a:srcRect t="3483" b="3203"/>
          <a:stretch/>
        </p:blipFill>
        <p:spPr>
          <a:xfrm>
            <a:off x="1482255" y="1028700"/>
            <a:ext cx="9059539" cy="5829300"/>
          </a:xfrm>
          <a:prstGeom prst="rect">
            <a:avLst/>
          </a:prstGeom>
        </p:spPr>
      </p:pic>
      <p:sp>
        <p:nvSpPr>
          <p:cNvPr id="5" name="TextBox 4">
            <a:extLst>
              <a:ext uri="{FF2B5EF4-FFF2-40B4-BE49-F238E27FC236}">
                <a16:creationId xmlns:a16="http://schemas.microsoft.com/office/drawing/2014/main" id="{728D2656-86C6-F382-9637-3B0FEF9179C4}"/>
              </a:ext>
            </a:extLst>
          </p:cNvPr>
          <p:cNvSpPr txBox="1"/>
          <p:nvPr/>
        </p:nvSpPr>
        <p:spPr>
          <a:xfrm>
            <a:off x="401215" y="2835733"/>
            <a:ext cx="849085" cy="369332"/>
          </a:xfrm>
          <a:prstGeom prst="rect">
            <a:avLst/>
          </a:prstGeom>
          <a:noFill/>
          <a:ln w="28575">
            <a:solidFill>
              <a:srgbClr val="FF0000"/>
            </a:solidFill>
          </a:ln>
        </p:spPr>
        <p:txBody>
          <a:bodyPr wrap="square" rtlCol="0">
            <a:spAutoFit/>
          </a:bodyPr>
          <a:lstStyle/>
          <a:p>
            <a:r>
              <a:rPr lang="en-IN" dirty="0"/>
              <a:t>Level 1</a:t>
            </a:r>
          </a:p>
        </p:txBody>
      </p:sp>
      <p:sp>
        <p:nvSpPr>
          <p:cNvPr id="6" name="TextBox 5">
            <a:extLst>
              <a:ext uri="{FF2B5EF4-FFF2-40B4-BE49-F238E27FC236}">
                <a16:creationId xmlns:a16="http://schemas.microsoft.com/office/drawing/2014/main" id="{104F9D69-1EE4-3256-853D-9C7A004679AB}"/>
              </a:ext>
            </a:extLst>
          </p:cNvPr>
          <p:cNvSpPr txBox="1"/>
          <p:nvPr/>
        </p:nvSpPr>
        <p:spPr>
          <a:xfrm>
            <a:off x="401215" y="1268440"/>
            <a:ext cx="849085" cy="369332"/>
          </a:xfrm>
          <a:prstGeom prst="rect">
            <a:avLst/>
          </a:prstGeom>
          <a:noFill/>
          <a:ln w="28575">
            <a:solidFill>
              <a:srgbClr val="FF0000"/>
            </a:solidFill>
          </a:ln>
        </p:spPr>
        <p:txBody>
          <a:bodyPr wrap="square" rtlCol="0">
            <a:spAutoFit/>
          </a:bodyPr>
          <a:lstStyle/>
          <a:p>
            <a:r>
              <a:rPr lang="en-IN" dirty="0"/>
              <a:t>Level 0</a:t>
            </a:r>
          </a:p>
        </p:txBody>
      </p:sp>
      <p:sp>
        <p:nvSpPr>
          <p:cNvPr id="7" name="TextBox 6">
            <a:extLst>
              <a:ext uri="{FF2B5EF4-FFF2-40B4-BE49-F238E27FC236}">
                <a16:creationId xmlns:a16="http://schemas.microsoft.com/office/drawing/2014/main" id="{64E957CE-BB17-15D0-E459-A9B1847C9098}"/>
              </a:ext>
            </a:extLst>
          </p:cNvPr>
          <p:cNvSpPr txBox="1"/>
          <p:nvPr/>
        </p:nvSpPr>
        <p:spPr>
          <a:xfrm>
            <a:off x="401215" y="4270315"/>
            <a:ext cx="849085" cy="369332"/>
          </a:xfrm>
          <a:prstGeom prst="rect">
            <a:avLst/>
          </a:prstGeom>
          <a:noFill/>
          <a:ln w="28575">
            <a:solidFill>
              <a:srgbClr val="FF0000"/>
            </a:solidFill>
          </a:ln>
        </p:spPr>
        <p:txBody>
          <a:bodyPr wrap="square" rtlCol="0">
            <a:spAutoFit/>
          </a:bodyPr>
          <a:lstStyle/>
          <a:p>
            <a:r>
              <a:rPr lang="en-IN" dirty="0"/>
              <a:t>Level 2</a:t>
            </a:r>
          </a:p>
        </p:txBody>
      </p:sp>
      <p:sp>
        <p:nvSpPr>
          <p:cNvPr id="9" name="TextBox 8">
            <a:extLst>
              <a:ext uri="{FF2B5EF4-FFF2-40B4-BE49-F238E27FC236}">
                <a16:creationId xmlns:a16="http://schemas.microsoft.com/office/drawing/2014/main" id="{FAAF5591-25C3-A002-5928-5AA852A09725}"/>
              </a:ext>
            </a:extLst>
          </p:cNvPr>
          <p:cNvSpPr txBox="1"/>
          <p:nvPr/>
        </p:nvSpPr>
        <p:spPr>
          <a:xfrm>
            <a:off x="401215" y="6022274"/>
            <a:ext cx="849085" cy="369332"/>
          </a:xfrm>
          <a:prstGeom prst="rect">
            <a:avLst/>
          </a:prstGeom>
          <a:noFill/>
          <a:ln w="28575">
            <a:solidFill>
              <a:srgbClr val="FF0000"/>
            </a:solidFill>
          </a:ln>
        </p:spPr>
        <p:txBody>
          <a:bodyPr wrap="square" rtlCol="0">
            <a:spAutoFit/>
          </a:bodyPr>
          <a:lstStyle/>
          <a:p>
            <a:r>
              <a:rPr lang="en-IN" dirty="0"/>
              <a:t>Level 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1765" y="587375"/>
            <a:ext cx="8052955" cy="687070"/>
          </a:xfrm>
        </p:spPr>
        <p:txBody>
          <a:bodyPr>
            <a:normAutofit fontScale="90000"/>
          </a:bodyPr>
          <a:lstStyle/>
          <a:p>
            <a:r>
              <a:rPr lang="en-IN" b="1" i="1" dirty="0">
                <a:solidFill>
                  <a:srgbClr val="00B0F0"/>
                </a:solidFill>
                <a:effectLst>
                  <a:outerShdw blurRad="38100" dist="38100" dir="2700000" algn="tl">
                    <a:srgbClr val="000000">
                      <a:alpha val="43137"/>
                    </a:srgbClr>
                  </a:outerShdw>
                </a:effectLst>
              </a:rPr>
              <a:t>Lead Time for Base Materials</a:t>
            </a:r>
          </a:p>
        </p:txBody>
      </p:sp>
      <p:sp>
        <p:nvSpPr>
          <p:cNvPr id="4" name="Content Placeholder 3"/>
          <p:cNvSpPr>
            <a:spLocks noGrp="1"/>
          </p:cNvSpPr>
          <p:nvPr>
            <p:ph idx="1"/>
          </p:nvPr>
        </p:nvSpPr>
        <p:spPr>
          <a:xfrm>
            <a:off x="1097280" y="1274445"/>
            <a:ext cx="10515600" cy="4351338"/>
          </a:xfrm>
        </p:spPr>
        <p:txBody>
          <a:bodyPr/>
          <a:lstStyle/>
          <a:p>
            <a:pPr marL="0" indent="0">
              <a:buNone/>
            </a:pPr>
            <a:endParaRPr lang="en-IN" altLang="en-US" dirty="0"/>
          </a:p>
          <a:p>
            <a:r>
              <a:rPr lang="en-IN" altLang="en-US" dirty="0"/>
              <a:t>Determine the lead time for each material. This is the time it takes to receive the material after placing an order. Here are some estimates:</a:t>
            </a:r>
          </a:p>
          <a:p>
            <a:r>
              <a:rPr lang="en-IN" altLang="en-US" dirty="0"/>
              <a:t>Locally sourced plastic (HDPE) components: 2 weeks</a:t>
            </a:r>
          </a:p>
          <a:p>
            <a:r>
              <a:rPr lang="en-IN" altLang="en-US" dirty="0"/>
              <a:t>Stainless steel : 2 weeks</a:t>
            </a:r>
          </a:p>
          <a:p>
            <a:r>
              <a:rPr lang="en-IN" altLang="en-US" dirty="0"/>
              <a:t>Microfiber (depending on supplier): 3 weeks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27193-E946-98E1-3751-29A531DD7587}"/>
              </a:ext>
            </a:extLst>
          </p:cNvPr>
          <p:cNvSpPr>
            <a:spLocks noGrp="1"/>
          </p:cNvSpPr>
          <p:nvPr>
            <p:ph type="title"/>
          </p:nvPr>
        </p:nvSpPr>
        <p:spPr>
          <a:xfrm>
            <a:off x="513289" y="143224"/>
            <a:ext cx="10515600" cy="745920"/>
          </a:xfrm>
        </p:spPr>
        <p:txBody>
          <a:bodyPr/>
          <a:lstStyle/>
          <a:p>
            <a:r>
              <a:rPr lang="en-IN" b="1" i="1" dirty="0">
                <a:solidFill>
                  <a:srgbClr val="002060"/>
                </a:solidFill>
                <a:effectLst>
                  <a:outerShdw blurRad="38100" dist="38100" dir="2700000" algn="tl">
                    <a:srgbClr val="000000">
                      <a:alpha val="43137"/>
                    </a:srgbClr>
                  </a:outerShdw>
                </a:effectLst>
              </a:rPr>
              <a:t>Lot Sizing:</a:t>
            </a:r>
          </a:p>
        </p:txBody>
      </p:sp>
      <p:sp>
        <p:nvSpPr>
          <p:cNvPr id="3" name="Content Placeholder 2">
            <a:extLst>
              <a:ext uri="{FF2B5EF4-FFF2-40B4-BE49-F238E27FC236}">
                <a16:creationId xmlns:a16="http://schemas.microsoft.com/office/drawing/2014/main" id="{074DABE2-1DE8-7516-8551-6693212A4268}"/>
              </a:ext>
            </a:extLst>
          </p:cNvPr>
          <p:cNvSpPr>
            <a:spLocks noGrp="1"/>
          </p:cNvSpPr>
          <p:nvPr>
            <p:ph idx="1"/>
          </p:nvPr>
        </p:nvSpPr>
        <p:spPr>
          <a:xfrm>
            <a:off x="440049" y="1064227"/>
            <a:ext cx="11311901" cy="5646075"/>
          </a:xfrm>
        </p:spPr>
        <p:txBody>
          <a:bodyPr>
            <a:normAutofit/>
          </a:bodyPr>
          <a:lstStyle/>
          <a:p>
            <a:r>
              <a:rPr lang="en-IN" sz="2100" dirty="0"/>
              <a:t>We will go for lot for lot sizing for level 0 , 1 , 2 components and EOQ sizing for level 3 components.</a:t>
            </a:r>
          </a:p>
          <a:p>
            <a:pPr>
              <a:buFont typeface="Wingdings" panose="05000000000000000000" pitchFamily="2" charset="2"/>
              <a:buChar char="q"/>
            </a:pPr>
            <a:r>
              <a:rPr lang="en-IN" sz="2200" dirty="0"/>
              <a:t> EOQ lot sizing:</a:t>
            </a:r>
          </a:p>
          <a:p>
            <a:r>
              <a:rPr lang="en-IN" sz="2200" dirty="0"/>
              <a:t> Annual Demand is 24350 units</a:t>
            </a:r>
          </a:p>
          <a:p>
            <a:r>
              <a:rPr lang="en-IN" sz="2200" dirty="0"/>
              <a:t>Annual Demand Based on 6 months is 24350/2=12,175 units</a:t>
            </a:r>
          </a:p>
          <a:p>
            <a:r>
              <a:rPr lang="en-IN" sz="2200" dirty="0"/>
              <a:t>Annual Holding cost = 0.5% * 5 Rs * 52weeks = 1.3 Rs per unit</a:t>
            </a:r>
          </a:p>
          <a:p>
            <a:r>
              <a:rPr lang="en-IN" sz="2200" dirty="0"/>
              <a:t>Set up cost is 300Rs per unit.</a:t>
            </a:r>
          </a:p>
          <a:p>
            <a:pPr marL="0" indent="0">
              <a:buNone/>
            </a:pPr>
            <a:endParaRPr lang="en-IN" sz="2200" dirty="0"/>
          </a:p>
          <a:p>
            <a:pPr marL="0" indent="0">
              <a:buNone/>
            </a:pPr>
            <a:r>
              <a:rPr lang="en-IN" sz="2200" dirty="0"/>
              <a:t>                                = [(2*12,175*250)/7.8]^0.5 = 2370.5 units.</a:t>
            </a:r>
          </a:p>
          <a:p>
            <a:pPr marL="0" indent="0">
              <a:buNone/>
            </a:pPr>
            <a:endParaRPr lang="en-IN" sz="2100" dirty="0"/>
          </a:p>
          <a:p>
            <a:pPr>
              <a:buFont typeface="Wingdings" panose="05000000000000000000" pitchFamily="2" charset="2"/>
              <a:buChar char="q"/>
            </a:pPr>
            <a:r>
              <a:rPr lang="en-IN" dirty="0"/>
              <a:t> Lot for lot sizing:</a:t>
            </a:r>
          </a:p>
          <a:p>
            <a:r>
              <a:rPr lang="en-IN" dirty="0"/>
              <a:t>This is simply ordering the exact amount of required products before lead time.</a:t>
            </a:r>
          </a:p>
        </p:txBody>
      </p:sp>
      <p:pic>
        <p:nvPicPr>
          <p:cNvPr id="5" name="Picture 4">
            <a:extLst>
              <a:ext uri="{FF2B5EF4-FFF2-40B4-BE49-F238E27FC236}">
                <a16:creationId xmlns:a16="http://schemas.microsoft.com/office/drawing/2014/main" id="{CFE74DAD-C5EF-D9EA-45B4-4BDBBC51BE2A}"/>
              </a:ext>
            </a:extLst>
          </p:cNvPr>
          <p:cNvPicPr>
            <a:picLocks noChangeAspect="1"/>
          </p:cNvPicPr>
          <p:nvPr/>
        </p:nvPicPr>
        <p:blipFill>
          <a:blip r:embed="rId2"/>
          <a:stretch>
            <a:fillRect/>
          </a:stretch>
        </p:blipFill>
        <p:spPr>
          <a:xfrm>
            <a:off x="1128145" y="3712181"/>
            <a:ext cx="1295325" cy="638709"/>
          </a:xfrm>
          <a:prstGeom prst="rect">
            <a:avLst/>
          </a:prstGeom>
        </p:spPr>
      </p:pic>
      <p:cxnSp>
        <p:nvCxnSpPr>
          <p:cNvPr id="4" name="Straight Connector 3">
            <a:extLst>
              <a:ext uri="{FF2B5EF4-FFF2-40B4-BE49-F238E27FC236}">
                <a16:creationId xmlns:a16="http://schemas.microsoft.com/office/drawing/2014/main" id="{8BD4C231-4239-563F-493B-7256E2AD01F8}"/>
              </a:ext>
            </a:extLst>
          </p:cNvPr>
          <p:cNvCxnSpPr>
            <a:cxnSpLocks/>
          </p:cNvCxnSpPr>
          <p:nvPr/>
        </p:nvCxnSpPr>
        <p:spPr>
          <a:xfrm>
            <a:off x="513289" y="4637254"/>
            <a:ext cx="10539851"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228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148" y="351017"/>
            <a:ext cx="4510325" cy="504390"/>
          </a:xfrm>
        </p:spPr>
        <p:txBody>
          <a:bodyPr>
            <a:noAutofit/>
          </a:bodyPr>
          <a:lstStyle/>
          <a:p>
            <a:pPr algn="ctr"/>
            <a:r>
              <a:rPr lang="en-IN" sz="4000" b="1" i="1" dirty="0">
                <a:solidFill>
                  <a:srgbClr val="7030A0"/>
                </a:solidFill>
                <a:effectLst>
                  <a:outerShdw blurRad="38100" dist="38100" dir="2700000" algn="tl">
                    <a:srgbClr val="000000">
                      <a:alpha val="43137"/>
                    </a:srgbClr>
                  </a:outerShdw>
                </a:effectLst>
              </a:rPr>
              <a:t>Mass Production:</a:t>
            </a:r>
          </a:p>
        </p:txBody>
      </p:sp>
      <p:sp>
        <p:nvSpPr>
          <p:cNvPr id="3" name="Content Placeholder 2"/>
          <p:cNvSpPr>
            <a:spLocks noGrp="1"/>
          </p:cNvSpPr>
          <p:nvPr>
            <p:ph idx="1"/>
          </p:nvPr>
        </p:nvSpPr>
        <p:spPr>
          <a:xfrm>
            <a:off x="560439" y="1160848"/>
            <a:ext cx="10793361" cy="5697152"/>
          </a:xfrm>
        </p:spPr>
        <p:txBody>
          <a:bodyPr>
            <a:normAutofit/>
          </a:bodyPr>
          <a:lstStyle/>
          <a:p>
            <a:r>
              <a:rPr lang="en-US" sz="2400" b="1" dirty="0"/>
              <a:t>Reasons to Choose Mass Production for our Cleaning Mop:</a:t>
            </a:r>
          </a:p>
          <a:p>
            <a:r>
              <a:rPr lang="en-US" sz="2400" dirty="0"/>
              <a:t>Since we've decided on high-volume production hollow stainless steel tube with turning and drilling and heavy plastic components , here's why mass production is a good fit</a:t>
            </a:r>
          </a:p>
          <a:p>
            <a:pPr>
              <a:buFont typeface="Arial" panose="020B0604020202020204" pitchFamily="34" charset="0"/>
              <a:buChar char="•"/>
            </a:pPr>
            <a:r>
              <a:rPr lang="en-US" sz="2400" b="1" dirty="0"/>
              <a:t>Economies of Scale:</a:t>
            </a:r>
            <a:r>
              <a:rPr lang="en-US" sz="2400" dirty="0"/>
              <a:t> Mass production spreads fixed costs (equipment, building rent) across a large number of units, bringing down the cost per unit significantly.</a:t>
            </a:r>
          </a:p>
          <a:p>
            <a:pPr>
              <a:buFont typeface="Arial" panose="020B0604020202020204" pitchFamily="34" charset="0"/>
              <a:buChar char="•"/>
            </a:pPr>
            <a:r>
              <a:rPr lang="en-US" sz="2400" b="1" dirty="0"/>
              <a:t>Efficiency:</a:t>
            </a:r>
            <a:r>
              <a:rPr lang="en-US" sz="2400" dirty="0"/>
              <a:t> Repetitive tasks become streamlined. Workers specialize in specific tasks, allowing them to become highly efficient.</a:t>
            </a:r>
          </a:p>
          <a:p>
            <a:pPr>
              <a:buFont typeface="Arial" panose="020B0604020202020204" pitchFamily="34" charset="0"/>
              <a:buChar char="•"/>
            </a:pPr>
            <a:r>
              <a:rPr lang="en-US" sz="2400" b="1" dirty="0"/>
              <a:t>Inventory Management:</a:t>
            </a:r>
            <a:r>
              <a:rPr lang="en-US" sz="2400" dirty="0"/>
              <a:t> You can predict demand with more accuracy and optimize inventory levels to reduce holding costs.</a:t>
            </a:r>
          </a:p>
          <a:p>
            <a:pPr>
              <a:buFont typeface="Arial" panose="020B0604020202020204" pitchFamily="34" charset="0"/>
              <a:buChar char="•"/>
            </a:pPr>
            <a:r>
              <a:rPr lang="en-US" sz="2400" b="1" dirty="0"/>
              <a:t>Standardization:</a:t>
            </a:r>
            <a:r>
              <a:rPr lang="en-US" sz="2400" dirty="0"/>
              <a:t> Consistent quality is maintained because the process is standardized.</a:t>
            </a:r>
          </a:p>
          <a:p>
            <a:pPr marL="0" indent="0">
              <a:buNone/>
            </a:pPr>
            <a:endParaRPr lang="en-US" sz="1800" dirty="0"/>
          </a:p>
          <a:p>
            <a:pPr marL="0" indent="0">
              <a:buNone/>
            </a:pP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AD21-05A6-65D9-8A49-B6E9D71A527D}"/>
              </a:ext>
            </a:extLst>
          </p:cNvPr>
          <p:cNvSpPr>
            <a:spLocks noGrp="1"/>
          </p:cNvSpPr>
          <p:nvPr>
            <p:ph type="title"/>
          </p:nvPr>
        </p:nvSpPr>
        <p:spPr>
          <a:xfrm>
            <a:off x="1155178" y="644236"/>
            <a:ext cx="1875503" cy="873740"/>
          </a:xfrm>
        </p:spPr>
        <p:txBody>
          <a:bodyPr>
            <a:normAutofit/>
          </a:bodyPr>
          <a:lstStyle/>
          <a:p>
            <a:r>
              <a:rPr lang="en-IN" b="1" i="1" dirty="0">
                <a:effectLst>
                  <a:outerShdw blurRad="38100" dist="38100" dir="2700000" algn="tl">
                    <a:srgbClr val="000000">
                      <a:alpha val="43137"/>
                    </a:srgbClr>
                  </a:outerShdw>
                </a:effectLst>
                <a:highlight>
                  <a:srgbClr val="00FFFF"/>
                </a:highlight>
              </a:rPr>
              <a:t>Layout:</a:t>
            </a:r>
          </a:p>
        </p:txBody>
      </p:sp>
      <p:sp>
        <p:nvSpPr>
          <p:cNvPr id="3" name="Content Placeholder 2">
            <a:extLst>
              <a:ext uri="{FF2B5EF4-FFF2-40B4-BE49-F238E27FC236}">
                <a16:creationId xmlns:a16="http://schemas.microsoft.com/office/drawing/2014/main" id="{2CF499F7-12C6-2929-F877-B94CB4DB0B20}"/>
              </a:ext>
            </a:extLst>
          </p:cNvPr>
          <p:cNvSpPr>
            <a:spLocks noGrp="1"/>
          </p:cNvSpPr>
          <p:nvPr>
            <p:ph idx="1"/>
          </p:nvPr>
        </p:nvSpPr>
        <p:spPr>
          <a:xfrm>
            <a:off x="713509" y="1862426"/>
            <a:ext cx="10515600" cy="4351338"/>
          </a:xfrm>
        </p:spPr>
        <p:txBody>
          <a:bodyPr>
            <a:normAutofit/>
          </a:bodyPr>
          <a:lstStyle/>
          <a:p>
            <a:r>
              <a:rPr lang="en-US" sz="2800" b="1" dirty="0"/>
              <a:t>Assembly Line Layout:</a:t>
            </a:r>
            <a:r>
              <a:rPr lang="en-US" sz="2800" dirty="0"/>
              <a:t> Products move on a conveyor belt through various stations where specific tasks are performed. This is ideal for your scenario as the turning, drilling, and other processes can be divided into specialized stations.</a:t>
            </a:r>
          </a:p>
          <a:p>
            <a:pPr>
              <a:buFont typeface="Arial" panose="020B0604020202020204" pitchFamily="34" charset="0"/>
              <a:buChar char="•"/>
            </a:pPr>
            <a:r>
              <a:rPr lang="en-US" sz="2800" b="1" dirty="0"/>
              <a:t>Advantages:</a:t>
            </a:r>
            <a:r>
              <a:rPr lang="en-US" sz="2800" dirty="0"/>
              <a:t> Efficient, standardized flow, reduces work-in-process inventory.</a:t>
            </a:r>
          </a:p>
          <a:p>
            <a:pPr>
              <a:buFont typeface="Arial" panose="020B0604020202020204" pitchFamily="34" charset="0"/>
              <a:buChar char="•"/>
            </a:pPr>
            <a:r>
              <a:rPr lang="en-US" sz="2800" b="1" dirty="0"/>
              <a:t>Disadvantages:</a:t>
            </a:r>
            <a:r>
              <a:rPr lang="en-US" sz="2800" dirty="0"/>
              <a:t> Reliant on the line's speed, inflexible for variations, requires good planning to balance tasks at each station.</a:t>
            </a:r>
          </a:p>
          <a:p>
            <a:endParaRPr lang="en-IN" dirty="0"/>
          </a:p>
        </p:txBody>
      </p:sp>
      <p:sp>
        <p:nvSpPr>
          <p:cNvPr id="4" name="Rectangle 3">
            <a:extLst>
              <a:ext uri="{FF2B5EF4-FFF2-40B4-BE49-F238E27FC236}">
                <a16:creationId xmlns:a16="http://schemas.microsoft.com/office/drawing/2014/main" id="{520136F2-9155-0217-AFA4-84E0DCF4CE29}"/>
              </a:ext>
            </a:extLst>
          </p:cNvPr>
          <p:cNvSpPr/>
          <p:nvPr/>
        </p:nvSpPr>
        <p:spPr>
          <a:xfrm>
            <a:off x="3896591" y="644236"/>
            <a:ext cx="1413164" cy="70278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55AC5C75-A7BA-E3A9-B607-9B1028E2A220}"/>
              </a:ext>
            </a:extLst>
          </p:cNvPr>
          <p:cNvSpPr/>
          <p:nvPr/>
        </p:nvSpPr>
        <p:spPr>
          <a:xfrm>
            <a:off x="6175665" y="644236"/>
            <a:ext cx="1413164" cy="70278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62B3AE82-8A4D-6A2D-8552-6DE99CCD15FF}"/>
              </a:ext>
            </a:extLst>
          </p:cNvPr>
          <p:cNvSpPr/>
          <p:nvPr/>
        </p:nvSpPr>
        <p:spPr>
          <a:xfrm>
            <a:off x="8454739" y="644236"/>
            <a:ext cx="1413164" cy="702785"/>
          </a:xfrm>
          <a:prstGeom prst="rect">
            <a:avLst/>
          </a:prstGeom>
          <a:solidFill>
            <a:schemeClr val="accent1">
              <a:lumMod val="75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8" name="Straight Arrow Connector 7">
            <a:extLst>
              <a:ext uri="{FF2B5EF4-FFF2-40B4-BE49-F238E27FC236}">
                <a16:creationId xmlns:a16="http://schemas.microsoft.com/office/drawing/2014/main" id="{A78E3E86-935B-AFFD-EE1F-29D0F9DF860E}"/>
              </a:ext>
            </a:extLst>
          </p:cNvPr>
          <p:cNvCxnSpPr>
            <a:stCxn id="4" idx="3"/>
            <a:endCxn id="5" idx="1"/>
          </p:cNvCxnSpPr>
          <p:nvPr/>
        </p:nvCxnSpPr>
        <p:spPr>
          <a:xfrm>
            <a:off x="5309755" y="995629"/>
            <a:ext cx="86591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43EBB3A-0F75-5AFE-A3F3-10A4F3613D15}"/>
              </a:ext>
            </a:extLst>
          </p:cNvPr>
          <p:cNvCxnSpPr/>
          <p:nvPr/>
        </p:nvCxnSpPr>
        <p:spPr>
          <a:xfrm>
            <a:off x="7588829" y="995627"/>
            <a:ext cx="86591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228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057" y="698872"/>
            <a:ext cx="10515600" cy="454230"/>
          </a:xfrm>
        </p:spPr>
        <p:txBody>
          <a:bodyPr>
            <a:normAutofit fontScale="90000"/>
          </a:bodyPr>
          <a:lstStyle/>
          <a:p>
            <a:r>
              <a:rPr lang="en-IN" sz="4400" b="1" kern="100" dirty="0">
                <a:effectLst/>
                <a:latin typeface="Calibri" panose="020F0502020204030204" pitchFamily="34" charset="0"/>
                <a:ea typeface="Calibri" panose="020F0502020204030204" pitchFamily="34" charset="0"/>
                <a:cs typeface="Times New Roman" panose="02020603050405020304" pitchFamily="18" charset="0"/>
              </a:rPr>
              <a:t>Assembly Line 1: Stainless Steel Tube Processing</a:t>
            </a:r>
            <a:br>
              <a:rPr lang="en-IN" sz="44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p:cNvSpPr>
            <a:spLocks noGrp="1"/>
          </p:cNvSpPr>
          <p:nvPr>
            <p:ph idx="1"/>
          </p:nvPr>
        </p:nvSpPr>
        <p:spPr>
          <a:xfrm>
            <a:off x="395748" y="1416851"/>
            <a:ext cx="10958052" cy="5144576"/>
          </a:xfrm>
        </p:spPr>
        <p:txBody>
          <a:bodyPr>
            <a:normAutofit fontScale="92500" lnSpcReduction="10000"/>
          </a:bodyPr>
          <a:lstStyle/>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This line cuts 6-meter hollow stainless steel rods into 4 pieces of 1.5 meters each, performs threading on one end of two rods simultaneously, and drills a hole perpendicular to the pipe on one of the rods.</a:t>
            </a:r>
          </a:p>
          <a:p>
            <a:pPr>
              <a:lnSpc>
                <a:spcPct val="107000"/>
              </a:lnSpc>
              <a:spcAft>
                <a:spcPts val="800"/>
              </a:spcAf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Stations: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Loading Station (10 seconds/tube):</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Workers load a 6-meter hollow stainless-steel rod onto the conveyor belt. </a:t>
            </a:r>
          </a:p>
          <a:p>
            <a:pPr marL="342900" lvl="0" indent="-342900">
              <a:lnSpc>
                <a:spcPct val="107000"/>
              </a:lnSpc>
              <a:spcAft>
                <a:spcPts val="800"/>
              </a:spcAft>
              <a:buFont typeface="+mj-lt"/>
              <a:buAutoNum type="arabicPeriod"/>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Cutting Station (15 seconds):</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A semi-automatic saw cuts the rod into four 1.5-meter lengths.</a:t>
            </a:r>
          </a:p>
          <a:p>
            <a:pPr marL="342900" lvl="0" indent="-342900">
              <a:lnSpc>
                <a:spcPct val="107000"/>
              </a:lnSpc>
              <a:spcAft>
                <a:spcPts val="800"/>
              </a:spcAft>
              <a:buFont typeface="+mj-lt"/>
              <a:buAutoNum type="arabicPeriod"/>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Buffer Station 1 (20 seconds):</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Holds cut tubes to accommodate potential downtime at Station 4.</a:t>
            </a:r>
          </a:p>
          <a:p>
            <a:pPr marL="342900" lvl="0" indent="-342900">
              <a:lnSpc>
                <a:spcPct val="107000"/>
              </a:lnSpc>
              <a:spcAft>
                <a:spcPts val="800"/>
              </a:spcAft>
              <a:buFont typeface="+mj-lt"/>
              <a:buAutoNum type="arabicPeriod"/>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Loading Station 2 (10 seconds):</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Workers manually load cut tubes into a holding fixture.</a:t>
            </a:r>
          </a:p>
          <a:p>
            <a:pPr marL="342900" lvl="0" indent="-342900">
              <a:lnSpc>
                <a:spcPct val="107000"/>
              </a:lnSpc>
              <a:spcAft>
                <a:spcPts val="800"/>
              </a:spcAft>
              <a:buFont typeface="+mj-lt"/>
              <a:buAutoNum type="arabicPeriod"/>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Threading Station (80 seconds):</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A CNC lathe performs threading on one end of both tubes simultaneously.</a:t>
            </a:r>
          </a:p>
          <a:p>
            <a:pPr marL="342900" indent="-342900">
              <a:lnSpc>
                <a:spcPct val="107000"/>
              </a:lnSpc>
              <a:spcAft>
                <a:spcPts val="800"/>
              </a:spcAft>
              <a:buFont typeface="+mj-lt"/>
              <a:buAutoNum type="arabicPeriod"/>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Buffer Station 2 (20 seconds):</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Holds threaded tubes before the drilling operation.</a:t>
            </a:r>
          </a:p>
          <a:p>
            <a:pPr marL="0" lvl="0" indent="0">
              <a:lnSpc>
                <a:spcPct val="107000"/>
              </a:lnSpc>
              <a:spcAft>
                <a:spcPts val="800"/>
              </a:spcAft>
              <a:buNone/>
              <a:tabLst>
                <a:tab pos="457200" algn="l"/>
              </a:tabLs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43634-E4B0-8C44-BF26-50F59C377AD8}"/>
              </a:ext>
            </a:extLst>
          </p:cNvPr>
          <p:cNvSpPr>
            <a:spLocks noGrp="1"/>
          </p:cNvSpPr>
          <p:nvPr>
            <p:ph type="title"/>
          </p:nvPr>
        </p:nvSpPr>
        <p:spPr>
          <a:xfrm>
            <a:off x="4941012" y="343116"/>
            <a:ext cx="2966884" cy="903236"/>
          </a:xfrm>
        </p:spPr>
        <p:txBody>
          <a:bodyPr/>
          <a:lstStyle/>
          <a:p>
            <a:r>
              <a:rPr lang="en-IN" b="1" i="1" dirty="0">
                <a:solidFill>
                  <a:srgbClr val="FF0000"/>
                </a:solidFill>
                <a:effectLst>
                  <a:outerShdw blurRad="38100" dist="38100" dir="2700000" algn="tl">
                    <a:srgbClr val="000000">
                      <a:alpha val="43137"/>
                    </a:srgbClr>
                  </a:outerShdw>
                </a:effectLst>
              </a:rPr>
              <a:t>Motivation</a:t>
            </a:r>
          </a:p>
        </p:txBody>
      </p:sp>
      <p:pic>
        <p:nvPicPr>
          <p:cNvPr id="1030" name="Picture 6" descr="620+ Backache During Cleaning Up Stock Photos, Pictures &amp; Royalty-Free  Images - iStock">
            <a:extLst>
              <a:ext uri="{FF2B5EF4-FFF2-40B4-BE49-F238E27FC236}">
                <a16:creationId xmlns:a16="http://schemas.microsoft.com/office/drawing/2014/main" id="{76B2CE56-4D70-A2EF-E85F-438B9E43FD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206" y="2154495"/>
            <a:ext cx="4178710" cy="27858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74336FE-C2D6-909D-5928-7AD8BACE489E}"/>
              </a:ext>
            </a:extLst>
          </p:cNvPr>
          <p:cNvSpPr txBox="1"/>
          <p:nvPr/>
        </p:nvSpPr>
        <p:spPr>
          <a:xfrm>
            <a:off x="1938801" y="1103153"/>
            <a:ext cx="2231925" cy="830997"/>
          </a:xfrm>
          <a:prstGeom prst="rect">
            <a:avLst/>
          </a:prstGeom>
          <a:noFill/>
        </p:spPr>
        <p:txBody>
          <a:bodyPr wrap="square" rtlCol="0">
            <a:spAutoFit/>
          </a:bodyPr>
          <a:lstStyle/>
          <a:p>
            <a:r>
              <a:rPr lang="en-IN" sz="2400" b="1" dirty="0"/>
              <a:t>Reduced Strain and Effort</a:t>
            </a:r>
          </a:p>
        </p:txBody>
      </p:sp>
      <p:sp>
        <p:nvSpPr>
          <p:cNvPr id="7" name="TextBox 6">
            <a:extLst>
              <a:ext uri="{FF2B5EF4-FFF2-40B4-BE49-F238E27FC236}">
                <a16:creationId xmlns:a16="http://schemas.microsoft.com/office/drawing/2014/main" id="{2EEDFEDC-A3DA-940F-529A-97A8A6F56B8D}"/>
              </a:ext>
            </a:extLst>
          </p:cNvPr>
          <p:cNvSpPr txBox="1"/>
          <p:nvPr/>
        </p:nvSpPr>
        <p:spPr>
          <a:xfrm>
            <a:off x="8678182" y="1139272"/>
            <a:ext cx="2074606" cy="830997"/>
          </a:xfrm>
          <a:prstGeom prst="rect">
            <a:avLst/>
          </a:prstGeom>
          <a:noFill/>
        </p:spPr>
        <p:txBody>
          <a:bodyPr wrap="square" rtlCol="0">
            <a:spAutoFit/>
          </a:bodyPr>
          <a:lstStyle/>
          <a:p>
            <a:r>
              <a:rPr lang="en-IN" sz="2400" b="1" dirty="0"/>
              <a:t>More Efficient Cleaning</a:t>
            </a:r>
          </a:p>
        </p:txBody>
      </p:sp>
      <p:sp>
        <p:nvSpPr>
          <p:cNvPr id="8" name="TextBox 7">
            <a:extLst>
              <a:ext uri="{FF2B5EF4-FFF2-40B4-BE49-F238E27FC236}">
                <a16:creationId xmlns:a16="http://schemas.microsoft.com/office/drawing/2014/main" id="{52604623-58E6-1458-D009-C53BDD83D7F2}"/>
              </a:ext>
            </a:extLst>
          </p:cNvPr>
          <p:cNvSpPr txBox="1"/>
          <p:nvPr/>
        </p:nvSpPr>
        <p:spPr>
          <a:xfrm>
            <a:off x="1879808" y="5115140"/>
            <a:ext cx="2290918" cy="830997"/>
          </a:xfrm>
          <a:prstGeom prst="rect">
            <a:avLst/>
          </a:prstGeom>
          <a:noFill/>
        </p:spPr>
        <p:txBody>
          <a:bodyPr wrap="square" rtlCol="0">
            <a:spAutoFit/>
          </a:bodyPr>
          <a:lstStyle/>
          <a:p>
            <a:r>
              <a:rPr lang="en-IN" sz="2400" b="1" dirty="0"/>
              <a:t>Improved Cleaning Reach</a:t>
            </a:r>
          </a:p>
        </p:txBody>
      </p:sp>
      <p:sp>
        <p:nvSpPr>
          <p:cNvPr id="9" name="TextBox 8">
            <a:extLst>
              <a:ext uri="{FF2B5EF4-FFF2-40B4-BE49-F238E27FC236}">
                <a16:creationId xmlns:a16="http://schemas.microsoft.com/office/drawing/2014/main" id="{A4F01615-460F-DE2A-D401-0DC1312A344D}"/>
              </a:ext>
            </a:extLst>
          </p:cNvPr>
          <p:cNvSpPr txBox="1"/>
          <p:nvPr/>
        </p:nvSpPr>
        <p:spPr>
          <a:xfrm>
            <a:off x="8761756" y="5126568"/>
            <a:ext cx="1907458" cy="461665"/>
          </a:xfrm>
          <a:prstGeom prst="rect">
            <a:avLst/>
          </a:prstGeom>
          <a:noFill/>
        </p:spPr>
        <p:txBody>
          <a:bodyPr wrap="square" rtlCol="0">
            <a:spAutoFit/>
          </a:bodyPr>
          <a:lstStyle/>
          <a:p>
            <a:r>
              <a:rPr lang="en-IN" sz="2400" b="1" dirty="0"/>
              <a:t>Versatility</a:t>
            </a:r>
          </a:p>
        </p:txBody>
      </p:sp>
      <p:sp>
        <p:nvSpPr>
          <p:cNvPr id="3" name="Rectangle: Rounded Corners 2">
            <a:extLst>
              <a:ext uri="{FF2B5EF4-FFF2-40B4-BE49-F238E27FC236}">
                <a16:creationId xmlns:a16="http://schemas.microsoft.com/office/drawing/2014/main" id="{2DEAEE45-1847-406B-3380-71DF6DA51BF4}"/>
              </a:ext>
            </a:extLst>
          </p:cNvPr>
          <p:cNvSpPr/>
          <p:nvPr/>
        </p:nvSpPr>
        <p:spPr>
          <a:xfrm>
            <a:off x="1863848" y="1093106"/>
            <a:ext cx="2156973" cy="90323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992CAF19-1F16-CE1B-27A6-A05519CB625C}"/>
              </a:ext>
            </a:extLst>
          </p:cNvPr>
          <p:cNvSpPr/>
          <p:nvPr/>
        </p:nvSpPr>
        <p:spPr>
          <a:xfrm>
            <a:off x="8595815" y="1067033"/>
            <a:ext cx="2156973" cy="90323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B2A19CD4-00D7-F433-AC36-2ED3146D5E90}"/>
              </a:ext>
            </a:extLst>
          </p:cNvPr>
          <p:cNvSpPr/>
          <p:nvPr/>
        </p:nvSpPr>
        <p:spPr>
          <a:xfrm>
            <a:off x="1825689" y="5079020"/>
            <a:ext cx="2156973" cy="90323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29484928-8B05-B655-F3EE-6EE0389FE8C3}"/>
              </a:ext>
            </a:extLst>
          </p:cNvPr>
          <p:cNvSpPr/>
          <p:nvPr/>
        </p:nvSpPr>
        <p:spPr>
          <a:xfrm>
            <a:off x="8640694" y="5016348"/>
            <a:ext cx="1979394" cy="74806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E1CB894C-ED82-F604-D69E-99585AD64B81}"/>
              </a:ext>
            </a:extLst>
          </p:cNvPr>
          <p:cNvSpPr/>
          <p:nvPr/>
        </p:nvSpPr>
        <p:spPr>
          <a:xfrm>
            <a:off x="4012162" y="2006389"/>
            <a:ext cx="4599047" cy="314359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Connector: Elbow 12">
            <a:extLst>
              <a:ext uri="{FF2B5EF4-FFF2-40B4-BE49-F238E27FC236}">
                <a16:creationId xmlns:a16="http://schemas.microsoft.com/office/drawing/2014/main" id="{02B38C3A-2DA6-789A-928D-4F3F0FDEB0F9}"/>
              </a:ext>
            </a:extLst>
          </p:cNvPr>
          <p:cNvCxnSpPr>
            <a:stCxn id="11" idx="0"/>
          </p:cNvCxnSpPr>
          <p:nvPr/>
        </p:nvCxnSpPr>
        <p:spPr>
          <a:xfrm rot="16200000" flipV="1">
            <a:off x="6275567" y="1970269"/>
            <a:ext cx="7223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F1AF86E9-3A0E-EA13-4BD6-BC0E7D1FB1FB}"/>
              </a:ext>
            </a:extLst>
          </p:cNvPr>
          <p:cNvCxnSpPr>
            <a:cxnSpLocks/>
          </p:cNvCxnSpPr>
          <p:nvPr/>
        </p:nvCxnSpPr>
        <p:spPr>
          <a:xfrm rot="10800000">
            <a:off x="4168477" y="1394457"/>
            <a:ext cx="1927524" cy="601886"/>
          </a:xfrm>
          <a:prstGeom prst="bentConnector3">
            <a:avLst>
              <a:gd name="adj1" fmla="val 40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265F6970-3D00-E888-E71C-F989816467A6}"/>
              </a:ext>
            </a:extLst>
          </p:cNvPr>
          <p:cNvCxnSpPr>
            <a:cxnSpLocks/>
            <a:stCxn id="11" idx="0"/>
          </p:cNvCxnSpPr>
          <p:nvPr/>
        </p:nvCxnSpPr>
        <p:spPr>
          <a:xfrm rot="5400000" flipH="1" flipV="1">
            <a:off x="7043335" y="662808"/>
            <a:ext cx="611932" cy="207523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E375787-222E-D1B6-BE15-CA450A035F9A}"/>
              </a:ext>
            </a:extLst>
          </p:cNvPr>
          <p:cNvCxnSpPr>
            <a:cxnSpLocks/>
          </p:cNvCxnSpPr>
          <p:nvPr/>
        </p:nvCxnSpPr>
        <p:spPr>
          <a:xfrm rot="10800000" flipV="1">
            <a:off x="4013006" y="5186101"/>
            <a:ext cx="2082994" cy="402132"/>
          </a:xfrm>
          <a:prstGeom prst="bentConnector3">
            <a:avLst>
              <a:gd name="adj1" fmla="val -38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1C2658A1-1CFF-1C5F-A0FA-549217ACBE36}"/>
              </a:ext>
            </a:extLst>
          </p:cNvPr>
          <p:cNvCxnSpPr>
            <a:cxnSpLocks/>
            <a:stCxn id="11" idx="2"/>
          </p:cNvCxnSpPr>
          <p:nvPr/>
        </p:nvCxnSpPr>
        <p:spPr>
          <a:xfrm rot="16200000" flipH="1">
            <a:off x="7257064" y="4204603"/>
            <a:ext cx="438252" cy="232900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631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45" y="685800"/>
            <a:ext cx="11305309" cy="5850082"/>
          </a:xfrm>
        </p:spPr>
        <p:txBody>
          <a:bodyPr>
            <a:normAutofit/>
          </a:bodyPr>
          <a:lstStyle/>
          <a:p>
            <a:pPr marL="342900" lvl="0" indent="-342900">
              <a:lnSpc>
                <a:spcPct val="107000"/>
              </a:lnSpc>
              <a:spcAft>
                <a:spcPts val="800"/>
              </a:spcAft>
              <a:buAutoNum type="arabicPeriod" startAt="7"/>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Drilling Station (40 seconds):</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A CNC drilling machine drills a hole perpendicular to the pipe on one of the threaded tubes. The other threaded tube bypasses the drilling station.</a:t>
            </a:r>
          </a:p>
          <a:p>
            <a:pPr marL="342900" indent="-342900">
              <a:lnSpc>
                <a:spcPct val="107000"/>
              </a:lnSpc>
              <a:spcAft>
                <a:spcPts val="800"/>
              </a:spcAft>
              <a:buFont typeface="Arial" panose="020B0604020202020204" pitchFamily="34" charset="0"/>
              <a:buAutoNum type="arabicPeriod" startAt="7"/>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Cutting Station (15 seconds):</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A semi-automatic saw cuts the rod into 0.6 and 0.9 meters.</a:t>
            </a:r>
          </a:p>
          <a:p>
            <a:pPr marL="0" indent="0">
              <a:lnSpc>
                <a:spcPct val="107000"/>
              </a:lnSpc>
              <a:spcAft>
                <a:spcPts val="800"/>
              </a:spcAft>
              <a:buNone/>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9. Cleaning Station (10 seconds):</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An automated process removes debris from the finished tubes.</a:t>
            </a:r>
          </a:p>
          <a:p>
            <a:pPr marL="0" indent="0">
              <a:lnSpc>
                <a:spcPct val="107000"/>
              </a:lnSpc>
              <a:spcAft>
                <a:spcPts val="800"/>
              </a:spcAft>
              <a:buNone/>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10. Quality Control Station (20 seconds):</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Workers inspect and measure the cut lengths, threads, and drilled hole for accuracy.</a:t>
            </a:r>
          </a:p>
          <a:p>
            <a:pPr marL="0" lvl="0" indent="0">
              <a:lnSpc>
                <a:spcPct val="107000"/>
              </a:lnSpc>
              <a:spcAft>
                <a:spcPts val="800"/>
              </a:spcAft>
              <a:buNone/>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11.  Unloading Station (10 seconds):</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Workers unload the finished tubes (one drilled, one threaded) from the conveyor belt.</a:t>
            </a:r>
          </a:p>
          <a:p>
            <a:pPr marL="0" lvl="0" indent="0">
              <a:lnSpc>
                <a:spcPct val="107000"/>
              </a:lnSpc>
              <a:spcAft>
                <a:spcPts val="800"/>
              </a:spcAft>
              <a:buNone/>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12.  Assembling Station (10 seconds):</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To the handle rod, attach Cap with grip</a:t>
            </a:r>
          </a:p>
          <a:p>
            <a:pPr marL="0" indent="0">
              <a:lnSpc>
                <a:spcPct val="107000"/>
              </a:lnSpc>
              <a:spcAft>
                <a:spcPts val="800"/>
              </a:spcAft>
              <a:buNone/>
              <a:tabLst>
                <a:tab pos="457200" algn="l"/>
              </a:tabLst>
            </a:pPr>
            <a:r>
              <a:rPr lang="en-IN" sz="2000" b="1" kern="100" dirty="0">
                <a:latin typeface="Calibri" panose="020F0502020204030204" pitchFamily="34" charset="0"/>
                <a:ea typeface="Calibri" panose="020F0502020204030204" pitchFamily="34" charset="0"/>
                <a:cs typeface="Times New Roman" panose="02020603050405020304" pitchFamily="18" charset="0"/>
              </a:rPr>
              <a:t>13.</a:t>
            </a: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  Wrapping Station (20 seconds) :</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Wrapping machine wraps 2 parts individually</a:t>
            </a:r>
          </a:p>
          <a:p>
            <a:pPr>
              <a:lnSpc>
                <a:spcPct val="107000"/>
              </a:lnSpc>
              <a:spcAft>
                <a:spcPts val="800"/>
              </a:spcAf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Total Estimated Cycle Time per Unit (including buffer wait times):</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280 seconds (or 4.66 minutes)</a:t>
            </a:r>
          </a:p>
          <a:p>
            <a:pPr marL="0" indent="0">
              <a:buNone/>
            </a:pPr>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199" y="489815"/>
            <a:ext cx="10515600" cy="1325563"/>
          </a:xfrm>
        </p:spPr>
        <p:txBody>
          <a:bodyPr>
            <a:normAutofit/>
          </a:bodyPr>
          <a:lstStyle/>
          <a:p>
            <a:r>
              <a:rPr lang="en-IN" sz="4400" b="1" kern="100" dirty="0">
                <a:effectLst/>
                <a:latin typeface="Calibri" panose="020F0502020204030204" pitchFamily="34" charset="0"/>
                <a:ea typeface="Calibri" panose="020F0502020204030204" pitchFamily="34" charset="0"/>
                <a:cs typeface="Times New Roman" panose="02020603050405020304" pitchFamily="18" charset="0"/>
              </a:rPr>
              <a:t>Line 2: HDPE Plastic Components</a:t>
            </a:r>
            <a:br>
              <a:rPr lang="en-IN" sz="44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p:cNvSpPr>
            <a:spLocks noGrp="1"/>
          </p:cNvSpPr>
          <p:nvPr>
            <p:ph idx="1"/>
          </p:nvPr>
        </p:nvSpPr>
        <p:spPr>
          <a:xfrm>
            <a:off x="589935" y="1418303"/>
            <a:ext cx="10763865" cy="5303172"/>
          </a:xfrm>
        </p:spPr>
        <p:txBody>
          <a:bodyPr>
            <a:normAutofit/>
          </a:bodyPr>
          <a:lstStyle/>
          <a:p>
            <a:pPr>
              <a:lnSpc>
                <a:spcPct val="107000"/>
              </a:lnSpc>
              <a:spcAft>
                <a:spcPts val="800"/>
              </a:spcAft>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This line manufactures plastic components for the mop:</a:t>
            </a:r>
          </a:p>
          <a:p>
            <a:pPr marL="342900" lvl="0" indent="-342900">
              <a:lnSpc>
                <a:spcPct val="107000"/>
              </a:lnSpc>
              <a:spcAft>
                <a:spcPts val="800"/>
              </a:spcAft>
              <a:buFont typeface="+mj-lt"/>
              <a:buAutoNum type="arabicPeriod"/>
              <a:tabLst>
                <a:tab pos="457200" algn="l"/>
              </a:tabLst>
            </a:pP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HDPE Feeding Station (10 seconds):</a:t>
            </a: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Workers load HDPE granules into the machine hopper.</a:t>
            </a:r>
          </a:p>
          <a:p>
            <a:pPr marL="342900" lvl="0" indent="-342900">
              <a:lnSpc>
                <a:spcPct val="107000"/>
              </a:lnSpc>
              <a:spcAft>
                <a:spcPts val="800"/>
              </a:spcAft>
              <a:buFont typeface="+mj-lt"/>
              <a:buAutoNum type="arabicPeriod"/>
              <a:tabLst>
                <a:tab pos="457200" algn="l"/>
              </a:tabLst>
            </a:pP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Injection Moulding Machine (140 seconds):</a:t>
            </a: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A single mould is prepared for all three parts</a:t>
            </a:r>
          </a:p>
          <a:p>
            <a:pPr marL="0" lvl="0" indent="0">
              <a:lnSpc>
                <a:spcPct val="107000"/>
              </a:lnSpc>
              <a:spcAft>
                <a:spcPts val="800"/>
              </a:spcAft>
              <a:buNone/>
              <a:tabLst>
                <a:tab pos="457200" algn="l"/>
              </a:tabLst>
            </a:pP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3.  Cooling Station (30 seconds):</a:t>
            </a: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Plastic parts require cooling after </a:t>
            </a:r>
            <a:r>
              <a:rPr lang="en-IN" sz="2200" kern="100" dirty="0" err="1">
                <a:effectLst/>
                <a:latin typeface="Calibri" panose="020F0502020204030204" pitchFamily="34" charset="0"/>
                <a:ea typeface="Calibri" panose="020F0502020204030204" pitchFamily="34" charset="0"/>
                <a:cs typeface="Times New Roman" panose="02020603050405020304" pitchFamily="18" charset="0"/>
              </a:rPr>
              <a:t>molding</a:t>
            </a: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The time here depends on part.</a:t>
            </a:r>
          </a:p>
          <a:p>
            <a:pPr marL="0" lvl="0" indent="0">
              <a:lnSpc>
                <a:spcPct val="107000"/>
              </a:lnSpc>
              <a:spcAft>
                <a:spcPts val="800"/>
              </a:spcAft>
              <a:buNone/>
              <a:tabLst>
                <a:tab pos="457200" algn="l"/>
              </a:tabLst>
            </a:pP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4.  Parting Station (10 seconds):</a:t>
            </a: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Cutting machine cuts three parts and do finishing for each.</a:t>
            </a:r>
          </a:p>
          <a:p>
            <a:pPr marL="0" lvl="0" indent="0">
              <a:lnSpc>
                <a:spcPct val="107000"/>
              </a:lnSpc>
              <a:spcAft>
                <a:spcPts val="800"/>
              </a:spcAft>
              <a:buNone/>
              <a:tabLst>
                <a:tab pos="457200" algn="l"/>
              </a:tabLst>
            </a:pP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5.  Quality Control Station (10 seconds/part):</a:t>
            </a: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Workers inspect the finished plastic parts for defects. (</a:t>
            </a: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Total 30 seconds</a:t>
            </a: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a:t>
            </a:r>
          </a:p>
          <a:p>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6863" y="114300"/>
            <a:ext cx="10515600" cy="5995890"/>
          </a:xfrm>
        </p:spPr>
        <p:txBody>
          <a:bodyPr>
            <a:normAutofit/>
          </a:bodyPr>
          <a:lstStyle/>
          <a:p>
            <a:pPr marL="0" indent="0">
              <a:lnSpc>
                <a:spcPct val="107000"/>
              </a:lnSpc>
              <a:spcAft>
                <a:spcPts val="800"/>
              </a:spcAft>
              <a:buNone/>
            </a:pPr>
            <a:endParaRPr lang="en-IN" sz="2400" dirty="0"/>
          </a:p>
          <a:p>
            <a:pPr marL="0" indent="0">
              <a:lnSpc>
                <a:spcPct val="107000"/>
              </a:lnSpc>
              <a:spcAft>
                <a:spcPts val="800"/>
              </a:spcAft>
              <a:buNone/>
              <a:tabLst>
                <a:tab pos="457200" algn="l"/>
              </a:tabLst>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6. Assembly station(30 seconds) : </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Flat mop + Ball and socket joint + Bolt and nut + Micro fibre cloth</a:t>
            </a:r>
          </a:p>
          <a:p>
            <a:pPr marL="0" lvl="0" indent="0">
              <a:lnSpc>
                <a:spcPct val="107000"/>
              </a:lnSpc>
              <a:spcAft>
                <a:spcPts val="800"/>
              </a:spcAft>
              <a:buNone/>
              <a:tabLst>
                <a:tab pos="457200" algn="l"/>
              </a:tabLst>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7. Wrapping Station (20 seconds) :</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Wrapping machine wraps 2 parts individually</a:t>
            </a:r>
          </a:p>
          <a:p>
            <a:pPr marL="0" lvl="0" indent="0">
              <a:lnSpc>
                <a:spcPct val="107000"/>
              </a:lnSpc>
              <a:spcAft>
                <a:spcPts val="800"/>
              </a:spcAft>
              <a:buNone/>
              <a:tabLst>
                <a:tab pos="457200" algn="l"/>
              </a:tabLst>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Total Estimated Cycle Time per Unit (excluding buffer wait times):</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250 seconds (or 4.33 minutes)</a:t>
            </a:r>
          </a:p>
          <a:p>
            <a:pPr marL="0" lvl="0" indent="0">
              <a:lnSpc>
                <a:spcPct val="107000"/>
              </a:lnSpc>
              <a:spcAft>
                <a:spcPts val="800"/>
              </a:spcAft>
              <a:buNone/>
              <a:tabLst>
                <a:tab pos="457200" algn="l"/>
              </a:tabLst>
            </a:pP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tabLst>
                <a:tab pos="457200" algn="l"/>
              </a:tabLst>
            </a:pPr>
            <a:r>
              <a:rPr lang="en-IN" sz="2400" b="1" kern="100" dirty="0">
                <a:latin typeface="Calibri" panose="020F0502020204030204" pitchFamily="34" charset="0"/>
                <a:ea typeface="Calibri" panose="020F0502020204030204" pitchFamily="34" charset="0"/>
                <a:cs typeface="Times New Roman" panose="02020603050405020304" pitchFamily="18" charset="0"/>
              </a:rPr>
              <a:t>Final assembly:</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 Packaging Station (15 seconds): </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Assemble all the products in a box.</a:t>
            </a:r>
          </a:p>
          <a:p>
            <a:pPr marL="0" indent="0">
              <a:lnSpc>
                <a:spcPct val="107000"/>
              </a:lnSpc>
              <a:spcAft>
                <a:spcPts val="800"/>
              </a:spcAft>
              <a:buNone/>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 For the complete product to be made, </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it is taking 305 seconds (5.1 min)</a:t>
            </a:r>
          </a:p>
          <a:p>
            <a:endParaRPr lang="en-IN" dirty="0"/>
          </a:p>
        </p:txBody>
      </p:sp>
      <p:cxnSp>
        <p:nvCxnSpPr>
          <p:cNvPr id="5" name="Straight Connector 4"/>
          <p:cNvCxnSpPr>
            <a:cxnSpLocks/>
          </p:cNvCxnSpPr>
          <p:nvPr/>
        </p:nvCxnSpPr>
        <p:spPr>
          <a:xfrm flipV="1">
            <a:off x="721051" y="3657599"/>
            <a:ext cx="10267224" cy="46704"/>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EB4A0-5C9E-08E2-D17B-F94F2B6BE652}"/>
              </a:ext>
            </a:extLst>
          </p:cNvPr>
          <p:cNvSpPr>
            <a:spLocks noGrp="1"/>
          </p:cNvSpPr>
          <p:nvPr>
            <p:ph type="title"/>
          </p:nvPr>
        </p:nvSpPr>
        <p:spPr>
          <a:xfrm>
            <a:off x="518785" y="0"/>
            <a:ext cx="10515600" cy="1325563"/>
          </a:xfrm>
        </p:spPr>
        <p:txBody>
          <a:bodyPr/>
          <a:lstStyle/>
          <a:p>
            <a:r>
              <a:rPr lang="en-IN" b="1" i="1" dirty="0">
                <a:solidFill>
                  <a:srgbClr val="FF0000"/>
                </a:solidFill>
                <a:effectLst>
                  <a:outerShdw blurRad="38100" dist="38100" dir="2700000" algn="tl">
                    <a:srgbClr val="000000">
                      <a:alpha val="43137"/>
                    </a:srgbClr>
                  </a:outerShdw>
                </a:effectLst>
              </a:rPr>
              <a:t>No of workers per station:</a:t>
            </a:r>
          </a:p>
        </p:txBody>
      </p:sp>
      <p:sp>
        <p:nvSpPr>
          <p:cNvPr id="3" name="Content Placeholder 2">
            <a:extLst>
              <a:ext uri="{FF2B5EF4-FFF2-40B4-BE49-F238E27FC236}">
                <a16:creationId xmlns:a16="http://schemas.microsoft.com/office/drawing/2014/main" id="{BEC6257C-2F6F-24CF-0637-3C7EE48607E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F0EB7E0-16C5-6BBF-0D6C-7C0921FB2770}"/>
              </a:ext>
            </a:extLst>
          </p:cNvPr>
          <p:cNvPicPr>
            <a:picLocks noChangeAspect="1"/>
          </p:cNvPicPr>
          <p:nvPr/>
        </p:nvPicPr>
        <p:blipFill>
          <a:blip r:embed="rId2"/>
          <a:stretch>
            <a:fillRect/>
          </a:stretch>
        </p:blipFill>
        <p:spPr>
          <a:xfrm>
            <a:off x="518785" y="1251631"/>
            <a:ext cx="11154429" cy="4925332"/>
          </a:xfrm>
          <a:prstGeom prst="rect">
            <a:avLst/>
          </a:prstGeom>
        </p:spPr>
      </p:pic>
    </p:spTree>
    <p:extLst>
      <p:ext uri="{BB962C8B-B14F-4D97-AF65-F5344CB8AC3E}">
        <p14:creationId xmlns:p14="http://schemas.microsoft.com/office/powerpoint/2010/main" val="2618634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345470" y="272463"/>
            <a:ext cx="10515600" cy="6040181"/>
          </a:xfrm>
        </p:spPr>
        <p:txBody>
          <a:bodyPr>
            <a:normAutofit/>
          </a:bodyPr>
          <a:lstStyle/>
          <a:p>
            <a:pPr marL="0" indent="0">
              <a:buNone/>
            </a:pPr>
            <a:r>
              <a:rPr lang="en-IN" sz="3600" b="1" i="1" dirty="0">
                <a:solidFill>
                  <a:srgbClr val="7030A0"/>
                </a:solidFill>
                <a:effectLst>
                  <a:outerShdw blurRad="38100" dist="38100" dir="2700000" algn="tl">
                    <a:srgbClr val="000000">
                      <a:alpha val="43137"/>
                    </a:srgbClr>
                  </a:outerShdw>
                </a:effectLst>
              </a:rPr>
              <a:t>Factory Physics:</a:t>
            </a:r>
          </a:p>
          <a:p>
            <a:pPr marL="0" indent="0">
              <a:buNone/>
            </a:pPr>
            <a:r>
              <a:rPr lang="en-US" sz="2400" dirty="0"/>
              <a:t>A pull system only allows a job onto the floor when a signal generated by a change in line status calls for it and </a:t>
            </a:r>
            <a:r>
              <a:rPr lang="en-IN" sz="2400" dirty="0"/>
              <a:t>pull systems are make-to-stock.</a:t>
            </a:r>
          </a:p>
          <a:p>
            <a:pPr marL="0" indent="0">
              <a:buNone/>
            </a:pPr>
            <a:endParaRPr lang="en-IN" sz="2400" dirty="0"/>
          </a:p>
          <a:p>
            <a:pPr marL="0" indent="0">
              <a:buNone/>
            </a:pPr>
            <a:r>
              <a:rPr lang="en-US" sz="2400" b="1" i="1" dirty="0"/>
              <a:t>Assumptions:</a:t>
            </a:r>
          </a:p>
          <a:p>
            <a:pPr>
              <a:buFont typeface="Arial" panose="020B0604020202020204" pitchFamily="34" charset="0"/>
              <a:buChar char="•"/>
            </a:pPr>
            <a:r>
              <a:rPr lang="en-US" sz="2400" dirty="0"/>
              <a:t>Production Target: 2030 finished mop units per month </a:t>
            </a:r>
          </a:p>
          <a:p>
            <a:pPr>
              <a:buFont typeface="Arial" panose="020B0604020202020204" pitchFamily="34" charset="0"/>
              <a:buChar char="•"/>
            </a:pPr>
            <a:r>
              <a:rPr lang="en-US" sz="2400" dirty="0"/>
              <a:t>Single-shift operation with 20 working days per month and 8 working hours per day.</a:t>
            </a:r>
          </a:p>
          <a:p>
            <a:pPr marL="0" indent="0">
              <a:buNone/>
            </a:pPr>
            <a:endParaRPr lang="en-US" sz="2400" dirty="0"/>
          </a:p>
          <a:p>
            <a:pPr>
              <a:buFont typeface="Wingdings" panose="05000000000000000000" pitchFamily="2" charset="2"/>
              <a:buChar char="q"/>
            </a:pPr>
            <a:r>
              <a:rPr lang="en-US" sz="2400" dirty="0"/>
              <a:t>1. </a:t>
            </a:r>
            <a:r>
              <a:rPr lang="en-US" sz="2400" b="1" dirty="0"/>
              <a:t>Takt Time:</a:t>
            </a:r>
          </a:p>
          <a:p>
            <a:r>
              <a:rPr lang="en-US" sz="2400" dirty="0"/>
              <a:t>Takt Time = (Total Available Production Time) / (Production Target)</a:t>
            </a:r>
          </a:p>
          <a:p>
            <a:r>
              <a:rPr lang="en-US" sz="2400" dirty="0"/>
              <a:t>Takt Time = (20 days/month * 8 hours/day * 60 minutes/hour) / (2030 units/month) = 4.73 minutes/unit = 284 seconds/unit.</a:t>
            </a:r>
          </a:p>
          <a:p>
            <a:pPr marL="0" indent="0">
              <a:buNone/>
            </a:pPr>
            <a:endParaRPr lang="en-US" sz="1800" dirty="0"/>
          </a:p>
          <a:p>
            <a:pPr marL="0" indent="0">
              <a:buNone/>
            </a:pPr>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353291"/>
            <a:ext cx="11223522" cy="6130636"/>
          </a:xfrm>
        </p:spPr>
        <p:txBody>
          <a:bodyPr>
            <a:normAutofit/>
          </a:bodyPr>
          <a:lstStyle/>
          <a:p>
            <a:pPr>
              <a:lnSpc>
                <a:spcPct val="107000"/>
              </a:lnSpc>
              <a:spcAft>
                <a:spcPts val="800"/>
              </a:spcAft>
              <a:buFont typeface="Wingdings" panose="05000000000000000000" pitchFamily="2" charset="2"/>
              <a:buChar char="q"/>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Total Estimated Cycle Time per Tube:</a:t>
            </a:r>
          </a:p>
          <a:p>
            <a:pPr marL="0" indent="0">
              <a:lnSpc>
                <a:spcPct val="107000"/>
              </a:lnSpc>
              <a:spcAft>
                <a:spcPts val="800"/>
              </a:spcAft>
              <a:buNone/>
            </a:pPr>
            <a:r>
              <a:rPr lang="en-IN" sz="2400" b="1" kern="100" dirty="0">
                <a:latin typeface="Calibri" panose="020F0502020204030204" pitchFamily="34" charset="0"/>
                <a:ea typeface="Calibri" panose="020F0502020204030204" pitchFamily="34" charset="0"/>
                <a:cs typeface="Times New Roman" panose="02020603050405020304" pitchFamily="18" charset="0"/>
              </a:rPr>
              <a:t>For Line 1:</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Loading + Cutting + Buffer 1 + Threading + Buffer 2 + Drilling + Quality Control + Cleaning + Unloading = = 280 seconds/tube</a:t>
            </a: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No of Theoretical Stations = 280 seconds/tube / 284seconds/tube = 0.99 (</a:t>
            </a:r>
            <a:r>
              <a:rPr lang="en-IN" sz="2400" kern="100" dirty="0" err="1">
                <a:effectLst/>
                <a:latin typeface="Calibri" panose="020F0502020204030204" pitchFamily="34" charset="0"/>
                <a:ea typeface="Calibri" panose="020F0502020204030204" pitchFamily="34" charset="0"/>
                <a:cs typeface="Times New Roman" panose="02020603050405020304" pitchFamily="18" charset="0"/>
              </a:rPr>
              <a:t>approx</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Since we can't have a fraction of a workstation, we round up to 1 theoretical stations. This is a low number, indicating a potentially simple or short line.</a:t>
            </a:r>
          </a:p>
          <a:p>
            <a:pPr marL="0" indent="0">
              <a:lnSpc>
                <a:spcPct val="107000"/>
              </a:lnSpc>
              <a:spcAft>
                <a:spcPts val="800"/>
              </a:spcAft>
              <a:buNone/>
            </a:pPr>
            <a:r>
              <a:rPr lang="en-IN" sz="2400" b="1" kern="100" dirty="0">
                <a:latin typeface="Calibri" panose="020F0502020204030204" pitchFamily="34" charset="0"/>
                <a:ea typeface="Calibri" panose="020F0502020204030204" pitchFamily="34" charset="0"/>
                <a:cs typeface="Times New Roman" panose="02020603050405020304" pitchFamily="18" charset="0"/>
              </a:rPr>
              <a:t>Downtime :</a:t>
            </a:r>
          </a:p>
          <a:p>
            <a:pPr marL="0" indent="0">
              <a:lnSpc>
                <a:spcPct val="107000"/>
              </a:lnSpc>
              <a:spcAft>
                <a:spcPts val="800"/>
              </a:spcAft>
              <a:buNone/>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Downtime refers to a period when a system, device, or process is unavailable or inoperable. This can happen for planned reasons or unplanned reasons</a:t>
            </a:r>
          </a:p>
          <a:p>
            <a:pPr marL="0" indent="0">
              <a:lnSpc>
                <a:spcPct val="107000"/>
              </a:lnSpc>
              <a:spcAft>
                <a:spcPts val="800"/>
              </a:spcAft>
              <a:buNone/>
            </a:pPr>
            <a:r>
              <a:rPr lang="en-US" sz="2400" kern="100" dirty="0">
                <a:latin typeface="Calibri" panose="020F0502020204030204" pitchFamily="34" charset="0"/>
                <a:ea typeface="Calibri" panose="020F0502020204030204" pitchFamily="34" charset="0"/>
                <a:cs typeface="Times New Roman" panose="02020603050405020304" pitchFamily="18" charset="0"/>
              </a:rPr>
              <a:t>We assume downtime percentage to be 0.05% for all stations.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E6480-516A-66A9-ABAF-23D62D69CAC3}"/>
              </a:ext>
            </a:extLst>
          </p:cNvPr>
          <p:cNvSpPr>
            <a:spLocks noGrp="1"/>
          </p:cNvSpPr>
          <p:nvPr>
            <p:ph type="title"/>
          </p:nvPr>
        </p:nvSpPr>
        <p:spPr>
          <a:xfrm>
            <a:off x="568037" y="213880"/>
            <a:ext cx="10515600" cy="1325563"/>
          </a:xfrm>
        </p:spPr>
        <p:txBody>
          <a:bodyPr/>
          <a:lstStyle/>
          <a:p>
            <a:r>
              <a:rPr lang="en-IN" b="1" i="1" dirty="0">
                <a:solidFill>
                  <a:srgbClr val="FFC000"/>
                </a:solidFill>
                <a:effectLst>
                  <a:outerShdw blurRad="38100" dist="38100" dir="2700000" algn="tl">
                    <a:srgbClr val="000000">
                      <a:alpha val="43137"/>
                    </a:srgbClr>
                  </a:outerShdw>
                </a:effectLst>
              </a:rPr>
              <a:t>Downtime Calculations:</a:t>
            </a:r>
            <a:br>
              <a:rPr lang="en-IN" dirty="0"/>
            </a:br>
            <a:endParaRPr lang="en-IN" dirty="0"/>
          </a:p>
        </p:txBody>
      </p:sp>
      <p:sp>
        <p:nvSpPr>
          <p:cNvPr id="3" name="Content Placeholder 2">
            <a:extLst>
              <a:ext uri="{FF2B5EF4-FFF2-40B4-BE49-F238E27FC236}">
                <a16:creationId xmlns:a16="http://schemas.microsoft.com/office/drawing/2014/main" id="{37A67C00-BF6A-D0FB-B1D3-F04A2AD3F6C8}"/>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37B38C2D-066F-732A-07A9-331929103C20}"/>
              </a:ext>
            </a:extLst>
          </p:cNvPr>
          <p:cNvPicPr>
            <a:picLocks noChangeAspect="1"/>
          </p:cNvPicPr>
          <p:nvPr/>
        </p:nvPicPr>
        <p:blipFill rotWithShape="1">
          <a:blip r:embed="rId2"/>
          <a:srcRect t="2863" b="2757"/>
          <a:stretch/>
        </p:blipFill>
        <p:spPr>
          <a:xfrm>
            <a:off x="651988" y="966354"/>
            <a:ext cx="10888023" cy="5496791"/>
          </a:xfrm>
          <a:prstGeom prst="rect">
            <a:avLst/>
          </a:prstGeom>
        </p:spPr>
      </p:pic>
    </p:spTree>
    <p:extLst>
      <p:ext uri="{BB962C8B-B14F-4D97-AF65-F5344CB8AC3E}">
        <p14:creationId xmlns:p14="http://schemas.microsoft.com/office/powerpoint/2010/main" val="865553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5E2663-551F-3360-1DDB-770D706F2617}"/>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CF456CF1-9A4F-4A13-11CE-78296231E2BA}"/>
              </a:ext>
            </a:extLst>
          </p:cNvPr>
          <p:cNvPicPr>
            <a:picLocks noChangeAspect="1"/>
          </p:cNvPicPr>
          <p:nvPr/>
        </p:nvPicPr>
        <p:blipFill>
          <a:blip r:embed="rId2"/>
          <a:stretch>
            <a:fillRect/>
          </a:stretch>
        </p:blipFill>
        <p:spPr>
          <a:xfrm>
            <a:off x="219840" y="876839"/>
            <a:ext cx="11752319" cy="4557607"/>
          </a:xfrm>
          <a:prstGeom prst="rect">
            <a:avLst/>
          </a:prstGeom>
        </p:spPr>
      </p:pic>
    </p:spTree>
    <p:extLst>
      <p:ext uri="{BB962C8B-B14F-4D97-AF65-F5344CB8AC3E}">
        <p14:creationId xmlns:p14="http://schemas.microsoft.com/office/powerpoint/2010/main" val="855775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D2C254-C651-1C5A-B021-2434B391416F}"/>
              </a:ext>
            </a:extLst>
          </p:cNvPr>
          <p:cNvSpPr>
            <a:spLocks noGrp="1"/>
          </p:cNvSpPr>
          <p:nvPr>
            <p:ph idx="1"/>
          </p:nvPr>
        </p:nvSpPr>
        <p:spPr>
          <a:xfrm>
            <a:off x="563880" y="382904"/>
            <a:ext cx="10855960" cy="5855336"/>
          </a:xfrm>
        </p:spPr>
        <p:txBody>
          <a:bodyPr>
            <a:normAutofit/>
          </a:bodyPr>
          <a:lstStyle/>
          <a:p>
            <a:r>
              <a:rPr lang="en-IN" sz="2400" b="1" dirty="0"/>
              <a:t>Effective Cycle Time </a:t>
            </a:r>
            <a:r>
              <a:rPr lang="en-IN" sz="2400" dirty="0"/>
              <a:t>= Cycle time * ( 1+rework rate)</a:t>
            </a:r>
          </a:p>
          <a:p>
            <a:pPr marL="0" indent="0">
              <a:buNone/>
            </a:pPr>
            <a:r>
              <a:rPr lang="en-US" sz="2400" dirty="0"/>
              <a:t>Rework rate refers to the percentage of units that require additional processing or correction after going through a production process.</a:t>
            </a:r>
          </a:p>
          <a:p>
            <a:pPr marL="0" indent="0">
              <a:buNone/>
            </a:pPr>
            <a:r>
              <a:rPr lang="en-US" sz="2400" dirty="0"/>
              <a:t>It is assumed as 0.02</a:t>
            </a:r>
          </a:p>
          <a:p>
            <a:pPr marL="0" indent="0">
              <a:buNone/>
            </a:pPr>
            <a:endParaRPr lang="en-US" sz="2400" dirty="0"/>
          </a:p>
          <a:p>
            <a:pPr marL="0" indent="0">
              <a:buNone/>
            </a:pPr>
            <a:r>
              <a:rPr lang="en-US" sz="2400" dirty="0"/>
              <a:t>Effective Cycle time = 280 * (1.02) = 285.6 seconds</a:t>
            </a:r>
          </a:p>
          <a:p>
            <a:pPr marL="0" indent="0">
              <a:buNone/>
            </a:pPr>
            <a:endParaRPr lang="en-US" dirty="0"/>
          </a:p>
          <a:p>
            <a:r>
              <a:rPr lang="en-US" sz="2400" b="1" dirty="0"/>
              <a:t>Practical Capacity </a:t>
            </a:r>
            <a:r>
              <a:rPr lang="en-US" sz="2400" dirty="0"/>
              <a:t>= 60min/effective cycle time = 12.6 units/hour</a:t>
            </a:r>
          </a:p>
          <a:p>
            <a:endParaRPr lang="en-US" sz="2400" dirty="0"/>
          </a:p>
          <a:p>
            <a:r>
              <a:rPr lang="en-US" sz="2400" b="1" dirty="0"/>
              <a:t>Line efficiency </a:t>
            </a:r>
            <a:r>
              <a:rPr lang="en-US" sz="2400" dirty="0"/>
              <a:t>= practical capacity/theoretical capacity = 98%</a:t>
            </a:r>
          </a:p>
          <a:p>
            <a:endParaRPr lang="en-US" sz="2400" dirty="0"/>
          </a:p>
          <a:p>
            <a:pPr>
              <a:buFont typeface="Wingdings" panose="05000000000000000000" pitchFamily="2" charset="2"/>
              <a:buChar char="v"/>
            </a:pPr>
            <a:r>
              <a:rPr lang="en-US" sz="2400" dirty="0"/>
              <a:t> With a downtime probability of 5% and a buffer size of 1 unit, the buffers can likely absorb most downtime events without impacting production.</a:t>
            </a:r>
          </a:p>
          <a:p>
            <a:pPr marL="0" indent="0">
              <a:buNone/>
            </a:pPr>
            <a:endParaRPr lang="en-IN" dirty="0"/>
          </a:p>
        </p:txBody>
      </p:sp>
    </p:spTree>
    <p:extLst>
      <p:ext uri="{BB962C8B-B14F-4D97-AF65-F5344CB8AC3E}">
        <p14:creationId xmlns:p14="http://schemas.microsoft.com/office/powerpoint/2010/main" val="2545771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68F45-44F2-BAAA-71D0-5F3CA580C4B1}"/>
              </a:ext>
            </a:extLst>
          </p:cNvPr>
          <p:cNvSpPr>
            <a:spLocks noGrp="1"/>
          </p:cNvSpPr>
          <p:nvPr>
            <p:ph type="title"/>
          </p:nvPr>
        </p:nvSpPr>
        <p:spPr>
          <a:xfrm>
            <a:off x="751839" y="228599"/>
            <a:ext cx="5257800" cy="904875"/>
          </a:xfrm>
        </p:spPr>
        <p:txBody>
          <a:bodyPr>
            <a:normAutofit/>
          </a:bodyPr>
          <a:lstStyle/>
          <a:p>
            <a:r>
              <a:rPr lang="en-IN" b="1" i="1" dirty="0">
                <a:solidFill>
                  <a:schemeClr val="accent6"/>
                </a:solidFill>
                <a:effectLst>
                  <a:outerShdw blurRad="38100" dist="38100" dir="2700000" algn="tl">
                    <a:srgbClr val="000000">
                      <a:alpha val="43137"/>
                    </a:srgbClr>
                  </a:outerShdw>
                </a:effectLst>
              </a:rPr>
              <a:t>Bottle Neck Analysis:</a:t>
            </a:r>
          </a:p>
        </p:txBody>
      </p:sp>
      <p:sp>
        <p:nvSpPr>
          <p:cNvPr id="3" name="Content Placeholder 2">
            <a:extLst>
              <a:ext uri="{FF2B5EF4-FFF2-40B4-BE49-F238E27FC236}">
                <a16:creationId xmlns:a16="http://schemas.microsoft.com/office/drawing/2014/main" id="{05787E35-6076-8792-C2F9-3990FF17532E}"/>
              </a:ext>
            </a:extLst>
          </p:cNvPr>
          <p:cNvSpPr>
            <a:spLocks noGrp="1"/>
          </p:cNvSpPr>
          <p:nvPr>
            <p:ph idx="1"/>
          </p:nvPr>
        </p:nvSpPr>
        <p:spPr>
          <a:xfrm>
            <a:off x="751840" y="1605280"/>
            <a:ext cx="10601960" cy="4571683"/>
          </a:xfrm>
        </p:spPr>
        <p:txBody>
          <a:bodyPr>
            <a:normAutofit/>
          </a:bodyPr>
          <a:lstStyle/>
          <a:p>
            <a:pPr marL="0" indent="0">
              <a:buNone/>
            </a:pPr>
            <a:r>
              <a:rPr lang="en-IN" b="1" dirty="0"/>
              <a:t>Line 1:</a:t>
            </a:r>
          </a:p>
          <a:p>
            <a:pPr marL="0" indent="0">
              <a:buNone/>
            </a:pPr>
            <a:r>
              <a:rPr lang="en-IN" dirty="0"/>
              <a:t>@threading operation = 1/80 units/second = Rb [Least Through Put]</a:t>
            </a:r>
          </a:p>
          <a:p>
            <a:pPr marL="0" indent="0">
              <a:buNone/>
            </a:pPr>
            <a:r>
              <a:rPr lang="en-IN" dirty="0"/>
              <a:t>Cycle time = 280 seconds</a:t>
            </a:r>
          </a:p>
          <a:p>
            <a:pPr marL="0" indent="0">
              <a:buNone/>
            </a:pPr>
            <a:r>
              <a:rPr lang="en-IN" dirty="0"/>
              <a:t>Optimal WIP = [1/80] *280 = 3.5 units.</a:t>
            </a:r>
          </a:p>
          <a:p>
            <a:pPr marL="0" indent="0">
              <a:buNone/>
            </a:pPr>
            <a:endParaRPr lang="en-IN" dirty="0"/>
          </a:p>
          <a:p>
            <a:pPr marL="0" indent="0">
              <a:buNone/>
            </a:pPr>
            <a:r>
              <a:rPr lang="en-IN" dirty="0"/>
              <a:t>Line 2:</a:t>
            </a:r>
          </a:p>
          <a:p>
            <a:pPr marL="0" indent="0">
              <a:buNone/>
            </a:pPr>
            <a:r>
              <a:rPr lang="en-IN" dirty="0"/>
              <a:t>@Injection Moulding = 1/140 unit/second = Rb [Least Through Put]</a:t>
            </a:r>
          </a:p>
          <a:p>
            <a:pPr marL="0" indent="0">
              <a:buNone/>
            </a:pPr>
            <a:r>
              <a:rPr lang="en-IN" dirty="0"/>
              <a:t>Cycle time (t0) = 250 seconds</a:t>
            </a:r>
          </a:p>
          <a:p>
            <a:pPr marL="0" indent="0">
              <a:buNone/>
            </a:pPr>
            <a:r>
              <a:rPr lang="en-IN" dirty="0"/>
              <a:t>Optimal WIP = [1/140] *250 = 1.786 units.</a:t>
            </a:r>
          </a:p>
          <a:p>
            <a:pPr marL="0" indent="0">
              <a:buNone/>
            </a:pPr>
            <a:endParaRPr lang="en-IN" dirty="0"/>
          </a:p>
        </p:txBody>
      </p:sp>
      <p:sp>
        <p:nvSpPr>
          <p:cNvPr id="4" name="Rectangle: Rounded Corners 3">
            <a:extLst>
              <a:ext uri="{FF2B5EF4-FFF2-40B4-BE49-F238E27FC236}">
                <a16:creationId xmlns:a16="http://schemas.microsoft.com/office/drawing/2014/main" id="{F86D92E3-2F64-BB4E-3586-F033E89A438A}"/>
              </a:ext>
            </a:extLst>
          </p:cNvPr>
          <p:cNvSpPr/>
          <p:nvPr/>
        </p:nvSpPr>
        <p:spPr>
          <a:xfrm>
            <a:off x="751841" y="1444336"/>
            <a:ext cx="10148224" cy="2244437"/>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accent1"/>
              </a:solidFill>
              <a:effectLst>
                <a:outerShdw blurRad="38100" dist="25400" dir="5400000" algn="ctr" rotWithShape="0">
                  <a:srgbClr val="6E747A">
                    <a:alpha val="43000"/>
                  </a:srgbClr>
                </a:outerShdw>
              </a:effectLst>
            </a:endParaRPr>
          </a:p>
        </p:txBody>
      </p:sp>
      <p:sp>
        <p:nvSpPr>
          <p:cNvPr id="5" name="Rectangle: Rounded Corners 4">
            <a:extLst>
              <a:ext uri="{FF2B5EF4-FFF2-40B4-BE49-F238E27FC236}">
                <a16:creationId xmlns:a16="http://schemas.microsoft.com/office/drawing/2014/main" id="{19B0BBC4-E718-C3C3-0C9B-D8D8EB53C7F7}"/>
              </a:ext>
            </a:extLst>
          </p:cNvPr>
          <p:cNvSpPr/>
          <p:nvPr/>
        </p:nvSpPr>
        <p:spPr>
          <a:xfrm>
            <a:off x="751839" y="4088159"/>
            <a:ext cx="10148224" cy="2244437"/>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979774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2A2B2-5FF5-DC9B-CD27-9C6D360281AA}"/>
              </a:ext>
            </a:extLst>
          </p:cNvPr>
          <p:cNvSpPr>
            <a:spLocks noGrp="1"/>
          </p:cNvSpPr>
          <p:nvPr>
            <p:ph type="title"/>
          </p:nvPr>
        </p:nvSpPr>
        <p:spPr>
          <a:xfrm>
            <a:off x="187431" y="279189"/>
            <a:ext cx="3558661" cy="627932"/>
          </a:xfrm>
        </p:spPr>
        <p:txBody>
          <a:bodyPr>
            <a:noAutofit/>
          </a:bodyPr>
          <a:lstStyle/>
          <a:p>
            <a:r>
              <a:rPr lang="en-IN" sz="3200" b="1" i="1" dirty="0">
                <a:solidFill>
                  <a:schemeClr val="accent6">
                    <a:lumMod val="50000"/>
                  </a:schemeClr>
                </a:solidFill>
                <a:effectLst>
                  <a:outerShdw blurRad="38100" dist="38100" dir="2700000" algn="tl">
                    <a:srgbClr val="000000">
                      <a:alpha val="43137"/>
                    </a:srgbClr>
                  </a:outerShdw>
                </a:effectLst>
              </a:rPr>
              <a:t>Product Description:</a:t>
            </a:r>
          </a:p>
        </p:txBody>
      </p:sp>
      <p:pic>
        <p:nvPicPr>
          <p:cNvPr id="2050" name="Picture 2" descr="U.P.C. HF01Clean Bucket-Less Flat Mop with 42cm Wide Microfiber Mop Heads  (Green) : Amazon.in: Home Improvement">
            <a:extLst>
              <a:ext uri="{FF2B5EF4-FFF2-40B4-BE49-F238E27FC236}">
                <a16:creationId xmlns:a16="http://schemas.microsoft.com/office/drawing/2014/main" id="{7AF041E3-F921-91FB-BC1D-D3FA357CE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5524" y="0"/>
            <a:ext cx="4270888"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A508B5C6-35B4-0F62-AEF7-5A4E2611B7BA}"/>
              </a:ext>
            </a:extLst>
          </p:cNvPr>
          <p:cNvCxnSpPr/>
          <p:nvPr/>
        </p:nvCxnSpPr>
        <p:spPr>
          <a:xfrm>
            <a:off x="6872748" y="1877961"/>
            <a:ext cx="24482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3A8155BA-9A4F-F7D6-F933-F2D993FE0D5C}"/>
              </a:ext>
            </a:extLst>
          </p:cNvPr>
          <p:cNvCxnSpPr>
            <a:cxnSpLocks/>
          </p:cNvCxnSpPr>
          <p:nvPr/>
        </p:nvCxnSpPr>
        <p:spPr>
          <a:xfrm>
            <a:off x="7108723" y="912813"/>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E3DB340-5EBA-B9FA-9D9E-F22F002CD263}"/>
              </a:ext>
            </a:extLst>
          </p:cNvPr>
          <p:cNvCxnSpPr>
            <a:cxnSpLocks/>
          </p:cNvCxnSpPr>
          <p:nvPr/>
        </p:nvCxnSpPr>
        <p:spPr>
          <a:xfrm>
            <a:off x="7098889" y="1017638"/>
            <a:ext cx="22220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DE7A5FE8-87C1-C278-2D66-B376F04A589A}"/>
              </a:ext>
            </a:extLst>
          </p:cNvPr>
          <p:cNvCxnSpPr/>
          <p:nvPr/>
        </p:nvCxnSpPr>
        <p:spPr>
          <a:xfrm>
            <a:off x="6366387" y="5815781"/>
            <a:ext cx="24482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22C6D5ED-428C-638C-9288-CF96B91C6A69}"/>
              </a:ext>
            </a:extLst>
          </p:cNvPr>
          <p:cNvCxnSpPr>
            <a:cxnSpLocks/>
          </p:cNvCxnSpPr>
          <p:nvPr/>
        </p:nvCxnSpPr>
        <p:spPr>
          <a:xfrm flipH="1">
            <a:off x="2984087" y="6258232"/>
            <a:ext cx="22171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5618EA06-26DA-FD5F-226E-ADED9E557A59}"/>
              </a:ext>
            </a:extLst>
          </p:cNvPr>
          <p:cNvCxnSpPr>
            <a:cxnSpLocks/>
          </p:cNvCxnSpPr>
          <p:nvPr/>
        </p:nvCxnSpPr>
        <p:spPr>
          <a:xfrm flipH="1">
            <a:off x="3116826" y="5643716"/>
            <a:ext cx="26829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B865A11E-7235-8E43-B5E4-2985AFD2F76E}"/>
              </a:ext>
            </a:extLst>
          </p:cNvPr>
          <p:cNvCxnSpPr>
            <a:cxnSpLocks/>
          </p:cNvCxnSpPr>
          <p:nvPr/>
        </p:nvCxnSpPr>
        <p:spPr>
          <a:xfrm flipH="1">
            <a:off x="3116826" y="4852218"/>
            <a:ext cx="28120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77F8DD35-F464-3CAB-3BE8-D2265FC9A191}"/>
              </a:ext>
            </a:extLst>
          </p:cNvPr>
          <p:cNvCxnSpPr>
            <a:cxnSpLocks/>
          </p:cNvCxnSpPr>
          <p:nvPr/>
        </p:nvCxnSpPr>
        <p:spPr>
          <a:xfrm flipH="1">
            <a:off x="3116826" y="2443315"/>
            <a:ext cx="35586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8C732A53-98BD-FABF-6E59-DB0154108D7F}"/>
              </a:ext>
            </a:extLst>
          </p:cNvPr>
          <p:cNvSpPr txBox="1"/>
          <p:nvPr/>
        </p:nvSpPr>
        <p:spPr>
          <a:xfrm>
            <a:off x="1444420" y="2154960"/>
            <a:ext cx="1494503" cy="461665"/>
          </a:xfrm>
          <a:prstGeom prst="rect">
            <a:avLst/>
          </a:prstGeom>
          <a:noFill/>
        </p:spPr>
        <p:txBody>
          <a:bodyPr wrap="square" rtlCol="0">
            <a:spAutoFit/>
          </a:bodyPr>
          <a:lstStyle/>
          <a:p>
            <a:r>
              <a:rPr lang="en-IN" sz="2400" b="1" dirty="0"/>
              <a:t>Base Rod</a:t>
            </a:r>
          </a:p>
        </p:txBody>
      </p:sp>
      <p:sp>
        <p:nvSpPr>
          <p:cNvPr id="29" name="TextBox 28">
            <a:extLst>
              <a:ext uri="{FF2B5EF4-FFF2-40B4-BE49-F238E27FC236}">
                <a16:creationId xmlns:a16="http://schemas.microsoft.com/office/drawing/2014/main" id="{CB5AEA2E-BE1F-4863-0379-96364868997D}"/>
              </a:ext>
            </a:extLst>
          </p:cNvPr>
          <p:cNvSpPr txBox="1"/>
          <p:nvPr/>
        </p:nvSpPr>
        <p:spPr>
          <a:xfrm>
            <a:off x="1002890" y="4607442"/>
            <a:ext cx="2217173" cy="461665"/>
          </a:xfrm>
          <a:prstGeom prst="rect">
            <a:avLst/>
          </a:prstGeom>
          <a:noFill/>
        </p:spPr>
        <p:txBody>
          <a:bodyPr wrap="square" rtlCol="0">
            <a:spAutoFit/>
          </a:bodyPr>
          <a:lstStyle/>
          <a:p>
            <a:r>
              <a:rPr lang="en-IN" sz="2400" b="1" dirty="0"/>
              <a:t>Slider Squeezer</a:t>
            </a:r>
          </a:p>
        </p:txBody>
      </p:sp>
      <p:sp>
        <p:nvSpPr>
          <p:cNvPr id="30" name="TextBox 29">
            <a:extLst>
              <a:ext uri="{FF2B5EF4-FFF2-40B4-BE49-F238E27FC236}">
                <a16:creationId xmlns:a16="http://schemas.microsoft.com/office/drawing/2014/main" id="{C3ED33B8-63BC-3A7D-EED8-C82C2DD54A5A}"/>
              </a:ext>
            </a:extLst>
          </p:cNvPr>
          <p:cNvSpPr txBox="1"/>
          <p:nvPr/>
        </p:nvSpPr>
        <p:spPr>
          <a:xfrm>
            <a:off x="698090" y="5393402"/>
            <a:ext cx="2365275" cy="461665"/>
          </a:xfrm>
          <a:prstGeom prst="rect">
            <a:avLst/>
          </a:prstGeom>
          <a:noFill/>
        </p:spPr>
        <p:txBody>
          <a:bodyPr wrap="square" rtlCol="0">
            <a:spAutoFit/>
          </a:bodyPr>
          <a:lstStyle/>
          <a:p>
            <a:r>
              <a:rPr lang="en-IN" sz="2400" b="1" dirty="0"/>
              <a:t>Ball and socket </a:t>
            </a:r>
          </a:p>
        </p:txBody>
      </p:sp>
      <p:sp>
        <p:nvSpPr>
          <p:cNvPr id="31" name="TextBox 30">
            <a:extLst>
              <a:ext uri="{FF2B5EF4-FFF2-40B4-BE49-F238E27FC236}">
                <a16:creationId xmlns:a16="http://schemas.microsoft.com/office/drawing/2014/main" id="{61682A30-2860-905F-A69F-88D2FA01BC20}"/>
              </a:ext>
            </a:extLst>
          </p:cNvPr>
          <p:cNvSpPr txBox="1"/>
          <p:nvPr/>
        </p:nvSpPr>
        <p:spPr>
          <a:xfrm>
            <a:off x="1363613" y="6033660"/>
            <a:ext cx="1818967" cy="461665"/>
          </a:xfrm>
          <a:prstGeom prst="rect">
            <a:avLst/>
          </a:prstGeom>
          <a:noFill/>
        </p:spPr>
        <p:txBody>
          <a:bodyPr wrap="square" rtlCol="0">
            <a:spAutoFit/>
          </a:bodyPr>
          <a:lstStyle/>
          <a:p>
            <a:r>
              <a:rPr lang="en-IN" sz="2400" b="1" dirty="0"/>
              <a:t>Mop head</a:t>
            </a:r>
          </a:p>
        </p:txBody>
      </p:sp>
      <p:sp>
        <p:nvSpPr>
          <p:cNvPr id="32" name="TextBox 31">
            <a:extLst>
              <a:ext uri="{FF2B5EF4-FFF2-40B4-BE49-F238E27FC236}">
                <a16:creationId xmlns:a16="http://schemas.microsoft.com/office/drawing/2014/main" id="{ADDFDF6D-22F7-31BA-CA3D-A9396507E2DD}"/>
              </a:ext>
            </a:extLst>
          </p:cNvPr>
          <p:cNvSpPr txBox="1"/>
          <p:nvPr/>
        </p:nvSpPr>
        <p:spPr>
          <a:xfrm>
            <a:off x="9379356" y="801767"/>
            <a:ext cx="2370192" cy="461665"/>
          </a:xfrm>
          <a:prstGeom prst="rect">
            <a:avLst/>
          </a:prstGeom>
          <a:noFill/>
        </p:spPr>
        <p:txBody>
          <a:bodyPr wrap="square" rtlCol="0">
            <a:spAutoFit/>
          </a:bodyPr>
          <a:lstStyle/>
          <a:p>
            <a:r>
              <a:rPr lang="en-IN" sz="2400" b="1" dirty="0"/>
              <a:t>Cap with grip</a:t>
            </a:r>
          </a:p>
        </p:txBody>
      </p:sp>
      <p:sp>
        <p:nvSpPr>
          <p:cNvPr id="33" name="TextBox 32">
            <a:extLst>
              <a:ext uri="{FF2B5EF4-FFF2-40B4-BE49-F238E27FC236}">
                <a16:creationId xmlns:a16="http://schemas.microsoft.com/office/drawing/2014/main" id="{BE5715D2-CB1E-4335-309E-B1F6E7F2940A}"/>
              </a:ext>
            </a:extLst>
          </p:cNvPr>
          <p:cNvSpPr txBox="1"/>
          <p:nvPr/>
        </p:nvSpPr>
        <p:spPr>
          <a:xfrm>
            <a:off x="9402092" y="1693295"/>
            <a:ext cx="1818967" cy="461665"/>
          </a:xfrm>
          <a:prstGeom prst="rect">
            <a:avLst/>
          </a:prstGeom>
          <a:noFill/>
        </p:spPr>
        <p:txBody>
          <a:bodyPr wrap="square" rtlCol="0">
            <a:spAutoFit/>
          </a:bodyPr>
          <a:lstStyle/>
          <a:p>
            <a:r>
              <a:rPr lang="en-IN" sz="2400" b="1" dirty="0"/>
              <a:t>Top Rod</a:t>
            </a:r>
          </a:p>
        </p:txBody>
      </p:sp>
      <p:sp>
        <p:nvSpPr>
          <p:cNvPr id="34" name="TextBox 33">
            <a:extLst>
              <a:ext uri="{FF2B5EF4-FFF2-40B4-BE49-F238E27FC236}">
                <a16:creationId xmlns:a16="http://schemas.microsoft.com/office/drawing/2014/main" id="{640047D2-72A6-6333-A02A-2DDD81A07049}"/>
              </a:ext>
            </a:extLst>
          </p:cNvPr>
          <p:cNvSpPr txBox="1"/>
          <p:nvPr/>
        </p:nvSpPr>
        <p:spPr>
          <a:xfrm>
            <a:off x="8815844" y="5562832"/>
            <a:ext cx="2448233" cy="461665"/>
          </a:xfrm>
          <a:prstGeom prst="rect">
            <a:avLst/>
          </a:prstGeom>
          <a:noFill/>
        </p:spPr>
        <p:txBody>
          <a:bodyPr wrap="square" rtlCol="0">
            <a:spAutoFit/>
          </a:bodyPr>
          <a:lstStyle/>
          <a:p>
            <a:r>
              <a:rPr lang="en-IN" sz="2400" b="1" dirty="0"/>
              <a:t>Micro fibre cloth</a:t>
            </a:r>
          </a:p>
        </p:txBody>
      </p:sp>
    </p:spTree>
    <p:extLst>
      <p:ext uri="{BB962C8B-B14F-4D97-AF65-F5344CB8AC3E}">
        <p14:creationId xmlns:p14="http://schemas.microsoft.com/office/powerpoint/2010/main" val="1141874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3A8AF-191A-2761-C249-1FB768E29854}"/>
              </a:ext>
            </a:extLst>
          </p:cNvPr>
          <p:cNvSpPr>
            <a:spLocks noGrp="1"/>
          </p:cNvSpPr>
          <p:nvPr>
            <p:ph type="title"/>
          </p:nvPr>
        </p:nvSpPr>
        <p:spPr>
          <a:xfrm>
            <a:off x="704321" y="365125"/>
            <a:ext cx="10649479" cy="1325563"/>
          </a:xfrm>
        </p:spPr>
        <p:txBody>
          <a:bodyPr/>
          <a:lstStyle/>
          <a:p>
            <a:endParaRPr lang="en-IN" dirty="0"/>
          </a:p>
        </p:txBody>
      </p:sp>
      <p:pic>
        <p:nvPicPr>
          <p:cNvPr id="5" name="Content Placeholder 4">
            <a:extLst>
              <a:ext uri="{FF2B5EF4-FFF2-40B4-BE49-F238E27FC236}">
                <a16:creationId xmlns:a16="http://schemas.microsoft.com/office/drawing/2014/main" id="{EA89ECA7-8C95-CD0C-DC13-DFD6754B65EB}"/>
              </a:ext>
            </a:extLst>
          </p:cNvPr>
          <p:cNvPicPr>
            <a:picLocks noGrp="1" noChangeAspect="1"/>
          </p:cNvPicPr>
          <p:nvPr>
            <p:ph idx="1"/>
          </p:nvPr>
        </p:nvPicPr>
        <p:blipFill>
          <a:blip r:embed="rId2"/>
          <a:stretch>
            <a:fillRect/>
          </a:stretch>
        </p:blipFill>
        <p:spPr>
          <a:xfrm>
            <a:off x="77073" y="505084"/>
            <a:ext cx="12037854" cy="6352916"/>
          </a:xfrm>
        </p:spPr>
      </p:pic>
    </p:spTree>
    <p:extLst>
      <p:ext uri="{BB962C8B-B14F-4D97-AF65-F5344CB8AC3E}">
        <p14:creationId xmlns:p14="http://schemas.microsoft.com/office/powerpoint/2010/main" val="2273274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F62E14-F42A-4080-5719-6395F2C9612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9BDA908-D94F-2330-A59E-22941C25AD0A}"/>
              </a:ext>
            </a:extLst>
          </p:cNvPr>
          <p:cNvPicPr>
            <a:picLocks noChangeAspect="1"/>
          </p:cNvPicPr>
          <p:nvPr/>
        </p:nvPicPr>
        <p:blipFill>
          <a:blip r:embed="rId2"/>
          <a:stretch>
            <a:fillRect/>
          </a:stretch>
        </p:blipFill>
        <p:spPr>
          <a:xfrm>
            <a:off x="110131" y="1315188"/>
            <a:ext cx="11971738" cy="4432897"/>
          </a:xfrm>
          <a:prstGeom prst="rect">
            <a:avLst/>
          </a:prstGeom>
        </p:spPr>
      </p:pic>
    </p:spTree>
    <p:extLst>
      <p:ext uri="{BB962C8B-B14F-4D97-AF65-F5344CB8AC3E}">
        <p14:creationId xmlns:p14="http://schemas.microsoft.com/office/powerpoint/2010/main" val="776905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4BA0E-FB6D-5257-1D2E-1E18852B77F7}"/>
              </a:ext>
            </a:extLst>
          </p:cNvPr>
          <p:cNvSpPr>
            <a:spLocks noGrp="1"/>
          </p:cNvSpPr>
          <p:nvPr>
            <p:ph type="title"/>
          </p:nvPr>
        </p:nvSpPr>
        <p:spPr>
          <a:xfrm>
            <a:off x="442884" y="206317"/>
            <a:ext cx="9002452" cy="1019811"/>
          </a:xfrm>
        </p:spPr>
        <p:style>
          <a:lnRef idx="0">
            <a:schemeClr val="accent6"/>
          </a:lnRef>
          <a:fillRef idx="3">
            <a:schemeClr val="accent6"/>
          </a:fillRef>
          <a:effectRef idx="3">
            <a:schemeClr val="accent6"/>
          </a:effectRef>
          <a:fontRef idx="minor">
            <a:schemeClr val="lt1"/>
          </a:fontRef>
        </p:style>
        <p:txBody>
          <a:bodyPr>
            <a:normAutofit fontScale="90000"/>
          </a:bodyPr>
          <a:lstStyle/>
          <a:p>
            <a:br>
              <a:rPr lang="en-US" b="1" dirty="0"/>
            </a:br>
            <a:r>
              <a:rPr lang="en-US" b="1" dirty="0"/>
              <a:t>Production Rate Improvement Strategies:</a:t>
            </a:r>
            <a:br>
              <a:rPr lang="en-US" dirty="0"/>
            </a:br>
            <a:endParaRPr lang="en-IN" dirty="0"/>
          </a:p>
        </p:txBody>
      </p:sp>
      <p:sp>
        <p:nvSpPr>
          <p:cNvPr id="3" name="Content Placeholder 2">
            <a:extLst>
              <a:ext uri="{FF2B5EF4-FFF2-40B4-BE49-F238E27FC236}">
                <a16:creationId xmlns:a16="http://schemas.microsoft.com/office/drawing/2014/main" id="{BD1AFB6C-24E0-DBEF-8CE6-83EBC3C46F6F}"/>
              </a:ext>
            </a:extLst>
          </p:cNvPr>
          <p:cNvSpPr>
            <a:spLocks noGrp="1"/>
          </p:cNvSpPr>
          <p:nvPr>
            <p:ph idx="1"/>
          </p:nvPr>
        </p:nvSpPr>
        <p:spPr>
          <a:xfrm>
            <a:off x="329045" y="1652155"/>
            <a:ext cx="11533910" cy="4762183"/>
          </a:xfrm>
        </p:spPr>
        <p:txBody>
          <a:bodyPr>
            <a:normAutofit/>
          </a:bodyPr>
          <a:lstStyle/>
          <a:p>
            <a:r>
              <a:rPr lang="en-US" sz="2400" dirty="0"/>
              <a:t>Based on the analysis, here are some potential improvement strategies:</a:t>
            </a:r>
          </a:p>
          <a:p>
            <a:pPr>
              <a:buFont typeface="Arial" panose="020B0604020202020204" pitchFamily="34" charset="0"/>
              <a:buChar char="•"/>
            </a:pPr>
            <a:r>
              <a:rPr lang="en-US" sz="2400" b="1" dirty="0"/>
              <a:t>Reduce Threading Time:</a:t>
            </a:r>
            <a:r>
              <a:rPr lang="en-US" sz="2400" dirty="0"/>
              <a:t> Explore faster threading techniques or add another threading station.</a:t>
            </a:r>
          </a:p>
          <a:p>
            <a:pPr>
              <a:buFont typeface="Arial" panose="020B0604020202020204" pitchFamily="34" charset="0"/>
              <a:buChar char="•"/>
            </a:pPr>
            <a:r>
              <a:rPr lang="en-US" sz="2400" b="1" dirty="0"/>
              <a:t>Reduce Drilling Time:</a:t>
            </a:r>
            <a:r>
              <a:rPr lang="en-US" sz="2400" dirty="0"/>
              <a:t> Analyze the drilling process for optimization or consider adding a second drilling station if practical.</a:t>
            </a:r>
          </a:p>
          <a:p>
            <a:pPr>
              <a:buFont typeface="Arial" panose="020B0604020202020204" pitchFamily="34" charset="0"/>
              <a:buChar char="•"/>
            </a:pPr>
            <a:r>
              <a:rPr lang="en-US" sz="2400" b="1" dirty="0"/>
              <a:t>Reduce Injection Molding Time: </a:t>
            </a:r>
            <a:r>
              <a:rPr lang="en-US" sz="2400" dirty="0"/>
              <a:t>Use more advanced machine or technique.</a:t>
            </a:r>
          </a:p>
          <a:p>
            <a:pPr>
              <a:buFont typeface="Arial" panose="020B0604020202020204" pitchFamily="34" charset="0"/>
              <a:buChar char="•"/>
            </a:pPr>
            <a:r>
              <a:rPr lang="en-US" sz="2400" b="1" dirty="0"/>
              <a:t>Minimize Downtime:</a:t>
            </a:r>
            <a:r>
              <a:rPr lang="en-US" sz="2400" dirty="0"/>
              <a:t> Implement preventive maintenance programs </a:t>
            </a:r>
          </a:p>
          <a:p>
            <a:pPr marL="0" indent="0">
              <a:buNone/>
            </a:pPr>
            <a:r>
              <a:rPr lang="en-US" sz="2400" dirty="0"/>
              <a:t>    and improve repair efficiency to reduce downtime at all stations.</a:t>
            </a:r>
          </a:p>
          <a:p>
            <a:pPr>
              <a:buFont typeface="Arial" panose="020B0604020202020204" pitchFamily="34" charset="0"/>
              <a:buChar char="•"/>
            </a:pPr>
            <a:r>
              <a:rPr lang="en-US" sz="2400" b="1" dirty="0"/>
              <a:t>Line Balancing:</a:t>
            </a:r>
            <a:r>
              <a:rPr lang="en-US" sz="2400" dirty="0"/>
              <a:t> If feasible, redistribute tasks across stations to create a more balanced workload and potentially eliminate buffer stations.</a:t>
            </a:r>
          </a:p>
          <a:p>
            <a:endParaRPr lang="en-IN" dirty="0"/>
          </a:p>
        </p:txBody>
      </p:sp>
    </p:spTree>
    <p:extLst>
      <p:ext uri="{BB962C8B-B14F-4D97-AF65-F5344CB8AC3E}">
        <p14:creationId xmlns:p14="http://schemas.microsoft.com/office/powerpoint/2010/main" val="497276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5F753-AB8B-C48C-A1AE-C46F531E00A2}"/>
              </a:ext>
            </a:extLst>
          </p:cNvPr>
          <p:cNvSpPr>
            <a:spLocks noGrp="1"/>
          </p:cNvSpPr>
          <p:nvPr>
            <p:ph type="title"/>
          </p:nvPr>
        </p:nvSpPr>
        <p:spPr>
          <a:xfrm>
            <a:off x="3072246" y="432593"/>
            <a:ext cx="10515600" cy="1325563"/>
          </a:xfrm>
        </p:spPr>
        <p:txBody>
          <a:bodyPr/>
          <a:lstStyle/>
          <a:p>
            <a:r>
              <a:rPr lang="en-IN" b="1" i="1" dirty="0">
                <a:solidFill>
                  <a:srgbClr val="00B0F0"/>
                </a:solidFill>
                <a:effectLst>
                  <a:outerShdw blurRad="38100" dist="38100" dir="2700000" algn="tl">
                    <a:srgbClr val="000000">
                      <a:alpha val="43137"/>
                    </a:srgbClr>
                  </a:outerShdw>
                </a:effectLst>
              </a:rPr>
              <a:t>For Bottle neck Reduction</a:t>
            </a:r>
          </a:p>
        </p:txBody>
      </p:sp>
      <p:sp>
        <p:nvSpPr>
          <p:cNvPr id="3" name="Content Placeholder 2">
            <a:extLst>
              <a:ext uri="{FF2B5EF4-FFF2-40B4-BE49-F238E27FC236}">
                <a16:creationId xmlns:a16="http://schemas.microsoft.com/office/drawing/2014/main" id="{A8208EE8-34E1-9FAE-E585-6093D4F2815E}"/>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3DB86FFB-4879-BA4C-61C8-06D4AAE22FD5}"/>
              </a:ext>
            </a:extLst>
          </p:cNvPr>
          <p:cNvPicPr>
            <a:picLocks noChangeAspect="1"/>
          </p:cNvPicPr>
          <p:nvPr/>
        </p:nvPicPr>
        <p:blipFill rotWithShape="1">
          <a:blip r:embed="rId2"/>
          <a:srcRect r="34437"/>
          <a:stretch/>
        </p:blipFill>
        <p:spPr>
          <a:xfrm>
            <a:off x="2068870" y="3758492"/>
            <a:ext cx="8191007" cy="1522633"/>
          </a:xfrm>
          <a:prstGeom prst="rect">
            <a:avLst/>
          </a:prstGeom>
        </p:spPr>
      </p:pic>
      <p:pic>
        <p:nvPicPr>
          <p:cNvPr id="9" name="Picture 8">
            <a:extLst>
              <a:ext uri="{FF2B5EF4-FFF2-40B4-BE49-F238E27FC236}">
                <a16:creationId xmlns:a16="http://schemas.microsoft.com/office/drawing/2014/main" id="{ED010694-F9F3-E5BD-98FB-739BB465E42B}"/>
              </a:ext>
            </a:extLst>
          </p:cNvPr>
          <p:cNvPicPr>
            <a:picLocks noChangeAspect="1"/>
          </p:cNvPicPr>
          <p:nvPr/>
        </p:nvPicPr>
        <p:blipFill>
          <a:blip r:embed="rId3"/>
          <a:stretch>
            <a:fillRect/>
          </a:stretch>
        </p:blipFill>
        <p:spPr>
          <a:xfrm>
            <a:off x="1932121" y="1690688"/>
            <a:ext cx="8327756" cy="1662015"/>
          </a:xfrm>
          <a:prstGeom prst="rect">
            <a:avLst/>
          </a:prstGeom>
        </p:spPr>
      </p:pic>
    </p:spTree>
    <p:extLst>
      <p:ext uri="{BB962C8B-B14F-4D97-AF65-F5344CB8AC3E}">
        <p14:creationId xmlns:p14="http://schemas.microsoft.com/office/powerpoint/2010/main" val="3295034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68F45-44F2-BAAA-71D0-5F3CA580C4B1}"/>
              </a:ext>
            </a:extLst>
          </p:cNvPr>
          <p:cNvSpPr>
            <a:spLocks noGrp="1"/>
          </p:cNvSpPr>
          <p:nvPr>
            <p:ph type="title"/>
          </p:nvPr>
        </p:nvSpPr>
        <p:spPr>
          <a:xfrm>
            <a:off x="751840" y="417079"/>
            <a:ext cx="6741160" cy="904875"/>
          </a:xfrm>
        </p:spPr>
        <p:txBody>
          <a:bodyPr>
            <a:normAutofit/>
          </a:bodyPr>
          <a:lstStyle/>
          <a:p>
            <a:r>
              <a:rPr lang="en-IN" b="1" i="1" dirty="0">
                <a:solidFill>
                  <a:schemeClr val="accent1"/>
                </a:solidFill>
                <a:effectLst>
                  <a:outerShdw blurRad="38100" dist="38100" dir="2700000" algn="tl">
                    <a:srgbClr val="000000">
                      <a:alpha val="43137"/>
                    </a:srgbClr>
                  </a:outerShdw>
                </a:effectLst>
              </a:rPr>
              <a:t>Production Improvement 1:</a:t>
            </a:r>
          </a:p>
        </p:txBody>
      </p:sp>
      <p:sp>
        <p:nvSpPr>
          <p:cNvPr id="3" name="Content Placeholder 2">
            <a:extLst>
              <a:ext uri="{FF2B5EF4-FFF2-40B4-BE49-F238E27FC236}">
                <a16:creationId xmlns:a16="http://schemas.microsoft.com/office/drawing/2014/main" id="{05787E35-6076-8792-C2F9-3990FF17532E}"/>
              </a:ext>
            </a:extLst>
          </p:cNvPr>
          <p:cNvSpPr>
            <a:spLocks noGrp="1"/>
          </p:cNvSpPr>
          <p:nvPr>
            <p:ph idx="1"/>
          </p:nvPr>
        </p:nvSpPr>
        <p:spPr>
          <a:xfrm>
            <a:off x="751840" y="1605280"/>
            <a:ext cx="10601960" cy="4571683"/>
          </a:xfrm>
        </p:spPr>
        <p:txBody>
          <a:bodyPr>
            <a:normAutofit/>
          </a:bodyPr>
          <a:lstStyle/>
          <a:p>
            <a:pPr marL="0" indent="0">
              <a:buNone/>
            </a:pPr>
            <a:r>
              <a:rPr lang="en-IN" dirty="0"/>
              <a:t>Line 1:</a:t>
            </a:r>
          </a:p>
          <a:p>
            <a:pPr marL="0" indent="0">
              <a:buNone/>
            </a:pPr>
            <a:r>
              <a:rPr lang="en-IN" dirty="0"/>
              <a:t>@threading operation = 2/80 units/second = Rb</a:t>
            </a:r>
          </a:p>
          <a:p>
            <a:pPr marL="0" indent="0">
              <a:buNone/>
            </a:pPr>
            <a:r>
              <a:rPr lang="en-IN" dirty="0"/>
              <a:t>Cycle time = 280 seconds</a:t>
            </a:r>
          </a:p>
          <a:p>
            <a:pPr marL="0" indent="0">
              <a:buNone/>
            </a:pPr>
            <a:r>
              <a:rPr lang="en-IN" dirty="0"/>
              <a:t>Optimal WIP = [2/80] *280 = 7 units.</a:t>
            </a:r>
          </a:p>
          <a:p>
            <a:pPr marL="0" indent="0">
              <a:buNone/>
            </a:pPr>
            <a:endParaRPr lang="en-IN" dirty="0"/>
          </a:p>
          <a:p>
            <a:pPr marL="0" indent="0">
              <a:buNone/>
            </a:pPr>
            <a:r>
              <a:rPr lang="en-IN" dirty="0"/>
              <a:t>Line 2:</a:t>
            </a:r>
          </a:p>
          <a:p>
            <a:pPr marL="0" indent="0">
              <a:buNone/>
            </a:pPr>
            <a:r>
              <a:rPr lang="en-IN" dirty="0"/>
              <a:t>@Injection Moulding = 2/140 unit/second = Rb</a:t>
            </a:r>
          </a:p>
          <a:p>
            <a:pPr marL="0" indent="0">
              <a:buNone/>
            </a:pPr>
            <a:r>
              <a:rPr lang="en-IN" dirty="0"/>
              <a:t>Cycle time (t0) = 250 seconds</a:t>
            </a:r>
          </a:p>
          <a:p>
            <a:pPr marL="0" indent="0">
              <a:buNone/>
            </a:pPr>
            <a:r>
              <a:rPr lang="en-IN" dirty="0"/>
              <a:t>Optimal WIP = [2/140] *250 = 3.572 units.</a:t>
            </a:r>
          </a:p>
          <a:p>
            <a:pPr marL="0" indent="0">
              <a:buNone/>
            </a:pPr>
            <a:endParaRPr lang="en-IN" dirty="0"/>
          </a:p>
        </p:txBody>
      </p:sp>
      <p:sp>
        <p:nvSpPr>
          <p:cNvPr id="4" name="TextBox 3">
            <a:extLst>
              <a:ext uri="{FF2B5EF4-FFF2-40B4-BE49-F238E27FC236}">
                <a16:creationId xmlns:a16="http://schemas.microsoft.com/office/drawing/2014/main" id="{6ABCBA12-D78E-F077-77F4-367371219F7C}"/>
              </a:ext>
            </a:extLst>
          </p:cNvPr>
          <p:cNvSpPr txBox="1"/>
          <p:nvPr/>
        </p:nvSpPr>
        <p:spPr>
          <a:xfrm>
            <a:off x="8290560" y="3059668"/>
            <a:ext cx="3063240" cy="461665"/>
          </a:xfrm>
          <a:prstGeom prst="rect">
            <a:avLst/>
          </a:prstGeom>
          <a:noFill/>
        </p:spPr>
        <p:txBody>
          <a:bodyPr wrap="square" rtlCol="0">
            <a:spAutoFit/>
          </a:bodyPr>
          <a:lstStyle/>
          <a:p>
            <a:r>
              <a:rPr lang="en-IN" sz="2400" b="1" dirty="0"/>
              <a:t>Through Put = Money</a:t>
            </a:r>
          </a:p>
        </p:txBody>
      </p:sp>
      <p:sp>
        <p:nvSpPr>
          <p:cNvPr id="5" name="Oval 4">
            <a:extLst>
              <a:ext uri="{FF2B5EF4-FFF2-40B4-BE49-F238E27FC236}">
                <a16:creationId xmlns:a16="http://schemas.microsoft.com/office/drawing/2014/main" id="{D0E4D372-5CA7-88A0-E973-CAEA2AC8F311}"/>
              </a:ext>
            </a:extLst>
          </p:cNvPr>
          <p:cNvSpPr/>
          <p:nvPr/>
        </p:nvSpPr>
        <p:spPr>
          <a:xfrm>
            <a:off x="8290560" y="2481943"/>
            <a:ext cx="2980820" cy="1623526"/>
          </a:xfrm>
          <a:prstGeom prst="ellipse">
            <a:avLst/>
          </a:prstGeom>
          <a:noFill/>
          <a:ln w="76200"/>
          <a:effectLst>
            <a:glow rad="101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025875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7AD4-7E42-E50D-CCC4-4E4C41EF25BF}"/>
              </a:ext>
            </a:extLst>
          </p:cNvPr>
          <p:cNvSpPr>
            <a:spLocks noGrp="1"/>
          </p:cNvSpPr>
          <p:nvPr>
            <p:ph type="title"/>
          </p:nvPr>
        </p:nvSpPr>
        <p:spPr>
          <a:xfrm>
            <a:off x="4488872" y="411594"/>
            <a:ext cx="3214255" cy="746702"/>
          </a:xfrm>
        </p:spPr>
        <p:txBody>
          <a:bodyPr>
            <a:normAutofit/>
          </a:bodyPr>
          <a:lstStyle/>
          <a:p>
            <a:r>
              <a:rPr lang="en-IN" b="1" i="1" dirty="0">
                <a:solidFill>
                  <a:schemeClr val="accent2">
                    <a:lumMod val="75000"/>
                  </a:schemeClr>
                </a:solidFill>
                <a:effectLst>
                  <a:outerShdw blurRad="38100" dist="38100" dir="2700000" algn="tl">
                    <a:srgbClr val="000000">
                      <a:alpha val="43137"/>
                    </a:srgbClr>
                  </a:outerShdw>
                </a:effectLst>
              </a:rPr>
              <a:t>Scheduling</a:t>
            </a:r>
            <a:r>
              <a:rPr lang="en-IN" b="1" dirty="0">
                <a:solidFill>
                  <a:schemeClr val="accent2">
                    <a:lumMod val="75000"/>
                  </a:schemeClr>
                </a:solidFill>
              </a:rPr>
              <a:t> </a:t>
            </a:r>
          </a:p>
        </p:txBody>
      </p:sp>
      <p:sp>
        <p:nvSpPr>
          <p:cNvPr id="3" name="Content Placeholder 2">
            <a:extLst>
              <a:ext uri="{FF2B5EF4-FFF2-40B4-BE49-F238E27FC236}">
                <a16:creationId xmlns:a16="http://schemas.microsoft.com/office/drawing/2014/main" id="{04687501-2B2D-D761-D817-A7808D79DD28}"/>
              </a:ext>
            </a:extLst>
          </p:cNvPr>
          <p:cNvSpPr>
            <a:spLocks noGrp="1"/>
          </p:cNvSpPr>
          <p:nvPr>
            <p:ph idx="1"/>
          </p:nvPr>
        </p:nvSpPr>
        <p:spPr>
          <a:xfrm>
            <a:off x="4835237" y="1795931"/>
            <a:ext cx="7010399" cy="4313637"/>
          </a:xfrm>
        </p:spPr>
        <p:txBody>
          <a:bodyPr>
            <a:normAutofit/>
          </a:bodyPr>
          <a:lstStyle/>
          <a:p>
            <a:r>
              <a:rPr lang="en-US" sz="2400" b="1" dirty="0"/>
              <a:t>Forward scheduling </a:t>
            </a:r>
            <a:r>
              <a:rPr lang="en-US" sz="2400" dirty="0"/>
              <a:t>is a task management approach that prioritizes completing tasks as soon as possible. In this method, you plan your work to start and finish at the earliest opportunity, aiming to beat deadlines and create buffer time</a:t>
            </a:r>
          </a:p>
          <a:p>
            <a:pPr marL="0" indent="0">
              <a:buNone/>
            </a:pPr>
            <a:r>
              <a:rPr lang="en-US" sz="2400" dirty="0"/>
              <a:t>.</a:t>
            </a:r>
          </a:p>
          <a:p>
            <a:r>
              <a:rPr lang="en-US" sz="2400" b="1" dirty="0"/>
              <a:t>Critical Path Method (CPM): </a:t>
            </a:r>
            <a:r>
              <a:rPr lang="en-US" sz="2400" dirty="0"/>
              <a:t>Identify the critical path, which determines the longest sequence of tasks and helps prioritize activities to minimize overall project duration.</a:t>
            </a:r>
            <a:endParaRPr lang="en-IN" sz="2400" dirty="0"/>
          </a:p>
        </p:txBody>
      </p:sp>
      <p:pic>
        <p:nvPicPr>
          <p:cNvPr id="10242" name="Picture 2" descr="Employee Schedules ...">
            <a:extLst>
              <a:ext uri="{FF2B5EF4-FFF2-40B4-BE49-F238E27FC236}">
                <a16:creationId xmlns:a16="http://schemas.microsoft.com/office/drawing/2014/main" id="{7646B19B-6D76-D782-B0E1-64AE6F3004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34" t="-1368" r="14871" b="1368"/>
          <a:stretch/>
        </p:blipFill>
        <p:spPr bwMode="auto">
          <a:xfrm>
            <a:off x="0" y="1158296"/>
            <a:ext cx="4835237" cy="47018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larm Vector Art, Icons, and Graphics ...">
            <a:extLst>
              <a:ext uri="{FF2B5EF4-FFF2-40B4-BE49-F238E27FC236}">
                <a16:creationId xmlns:a16="http://schemas.microsoft.com/office/drawing/2014/main" id="{851C7381-BE82-1CF3-CAED-41198BF4DA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13" t="14323" r="25124" b="14323"/>
          <a:stretch/>
        </p:blipFill>
        <p:spPr bwMode="auto">
          <a:xfrm>
            <a:off x="7017327" y="411594"/>
            <a:ext cx="685800" cy="6218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larm Vector Art, Icons, and Graphics ...">
            <a:extLst>
              <a:ext uri="{FF2B5EF4-FFF2-40B4-BE49-F238E27FC236}">
                <a16:creationId xmlns:a16="http://schemas.microsoft.com/office/drawing/2014/main" id="{C5267FC3-327A-F9A4-4D47-7BB19B09BF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13" t="14323" r="25124" b="14323"/>
          <a:stretch/>
        </p:blipFill>
        <p:spPr bwMode="auto">
          <a:xfrm>
            <a:off x="3803072" y="401490"/>
            <a:ext cx="685800" cy="621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49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34E6D-57A8-6C43-419B-0DDBEAA27ED1}"/>
              </a:ext>
            </a:extLst>
          </p:cNvPr>
          <p:cNvSpPr>
            <a:spLocks noGrp="1"/>
          </p:cNvSpPr>
          <p:nvPr>
            <p:ph type="title"/>
          </p:nvPr>
        </p:nvSpPr>
        <p:spPr>
          <a:xfrm>
            <a:off x="235527" y="228418"/>
            <a:ext cx="10515600" cy="696443"/>
          </a:xfrm>
        </p:spPr>
        <p:txBody>
          <a:bodyPr>
            <a:normAutofit/>
          </a:bodyPr>
          <a:lstStyle/>
          <a:p>
            <a:r>
              <a:rPr lang="en-IN" b="1" i="1" dirty="0">
                <a:solidFill>
                  <a:srgbClr val="7030A0"/>
                </a:solidFill>
                <a:effectLst>
                  <a:outerShdw blurRad="38100" dist="38100" dir="2700000" algn="tl">
                    <a:srgbClr val="000000">
                      <a:alpha val="43137"/>
                    </a:srgbClr>
                  </a:outerShdw>
                </a:effectLst>
              </a:rPr>
              <a:t>Cycle time of each station and Code:</a:t>
            </a:r>
          </a:p>
        </p:txBody>
      </p:sp>
      <p:sp>
        <p:nvSpPr>
          <p:cNvPr id="3" name="Content Placeholder 2">
            <a:extLst>
              <a:ext uri="{FF2B5EF4-FFF2-40B4-BE49-F238E27FC236}">
                <a16:creationId xmlns:a16="http://schemas.microsoft.com/office/drawing/2014/main" id="{668C587A-505D-0599-2C37-D073671F38B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32D3FC3-D6DF-1702-09EC-2690037F5F44}"/>
              </a:ext>
            </a:extLst>
          </p:cNvPr>
          <p:cNvPicPr>
            <a:picLocks noChangeAspect="1"/>
          </p:cNvPicPr>
          <p:nvPr/>
        </p:nvPicPr>
        <p:blipFill>
          <a:blip r:embed="rId2"/>
          <a:stretch>
            <a:fillRect/>
          </a:stretch>
        </p:blipFill>
        <p:spPr>
          <a:xfrm>
            <a:off x="45511" y="1049482"/>
            <a:ext cx="12100977" cy="5443393"/>
          </a:xfrm>
          <a:prstGeom prst="rect">
            <a:avLst/>
          </a:prstGeom>
        </p:spPr>
      </p:pic>
    </p:spTree>
    <p:extLst>
      <p:ext uri="{BB962C8B-B14F-4D97-AF65-F5344CB8AC3E}">
        <p14:creationId xmlns:p14="http://schemas.microsoft.com/office/powerpoint/2010/main" val="2992300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7FC09-3B4E-AF36-F361-47E6007A4BE3}"/>
              </a:ext>
            </a:extLst>
          </p:cNvPr>
          <p:cNvSpPr>
            <a:spLocks noGrp="1"/>
          </p:cNvSpPr>
          <p:nvPr>
            <p:ph type="title"/>
          </p:nvPr>
        </p:nvSpPr>
        <p:spPr>
          <a:xfrm>
            <a:off x="410989" y="169363"/>
            <a:ext cx="10515600" cy="735887"/>
          </a:xfrm>
        </p:spPr>
        <p:txBody>
          <a:bodyPr/>
          <a:lstStyle/>
          <a:p>
            <a:r>
              <a:rPr lang="en-IN" b="1" i="1" dirty="0">
                <a:effectLst>
                  <a:outerShdw blurRad="38100" dist="38100" dir="2700000" algn="tl">
                    <a:srgbClr val="000000">
                      <a:alpha val="43137"/>
                    </a:srgbClr>
                  </a:outerShdw>
                </a:effectLst>
              </a:rPr>
              <a:t>Precedence Diagram:</a:t>
            </a:r>
          </a:p>
        </p:txBody>
      </p:sp>
      <p:pic>
        <p:nvPicPr>
          <p:cNvPr id="9" name="Content Placeholder 8">
            <a:extLst>
              <a:ext uri="{FF2B5EF4-FFF2-40B4-BE49-F238E27FC236}">
                <a16:creationId xmlns:a16="http://schemas.microsoft.com/office/drawing/2014/main" id="{D9461E74-C3CE-82CF-1C4D-3F4AC476EB5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149" t="5834" r="9899"/>
          <a:stretch/>
        </p:blipFill>
        <p:spPr>
          <a:xfrm rot="5400000">
            <a:off x="3192361" y="-1876304"/>
            <a:ext cx="5807277" cy="11370021"/>
          </a:xfrm>
        </p:spPr>
      </p:pic>
    </p:spTree>
    <p:extLst>
      <p:ext uri="{BB962C8B-B14F-4D97-AF65-F5344CB8AC3E}">
        <p14:creationId xmlns:p14="http://schemas.microsoft.com/office/powerpoint/2010/main" val="33858937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2996-3D34-68E3-4EBD-7475DC00A335}"/>
              </a:ext>
            </a:extLst>
          </p:cNvPr>
          <p:cNvSpPr>
            <a:spLocks noGrp="1"/>
          </p:cNvSpPr>
          <p:nvPr>
            <p:ph type="title"/>
          </p:nvPr>
        </p:nvSpPr>
        <p:spPr>
          <a:xfrm>
            <a:off x="692727" y="365125"/>
            <a:ext cx="10515600" cy="1325563"/>
          </a:xfrm>
        </p:spPr>
        <p:txBody>
          <a:bodyPr/>
          <a:lstStyle/>
          <a:p>
            <a:r>
              <a:rPr lang="en-IN" b="1" i="1" dirty="0">
                <a:solidFill>
                  <a:srgbClr val="0070C0"/>
                </a:solidFill>
                <a:effectLst>
                  <a:outerShdw blurRad="38100" dist="38100" dir="2700000" algn="tl">
                    <a:srgbClr val="000000">
                      <a:alpha val="43137"/>
                    </a:srgbClr>
                  </a:outerShdw>
                </a:effectLst>
              </a:rPr>
              <a:t>Production Improvement 2:</a:t>
            </a:r>
          </a:p>
        </p:txBody>
      </p:sp>
      <p:sp>
        <p:nvSpPr>
          <p:cNvPr id="3" name="Content Placeholder 2">
            <a:extLst>
              <a:ext uri="{FF2B5EF4-FFF2-40B4-BE49-F238E27FC236}">
                <a16:creationId xmlns:a16="http://schemas.microsoft.com/office/drawing/2014/main" id="{363C5611-EF39-503C-49A7-CB175F25545D}"/>
              </a:ext>
            </a:extLst>
          </p:cNvPr>
          <p:cNvSpPr>
            <a:spLocks noGrp="1"/>
          </p:cNvSpPr>
          <p:nvPr>
            <p:ph idx="1"/>
          </p:nvPr>
        </p:nvSpPr>
        <p:spPr>
          <a:xfrm>
            <a:off x="453736" y="1677267"/>
            <a:ext cx="10515600" cy="4351338"/>
          </a:xfrm>
        </p:spPr>
        <p:txBody>
          <a:bodyPr>
            <a:normAutofit fontScale="92500" lnSpcReduction="10000"/>
          </a:bodyPr>
          <a:lstStyle/>
          <a:p>
            <a:pPr>
              <a:buFont typeface="Wingdings" panose="05000000000000000000" pitchFamily="2" charset="2"/>
              <a:buChar char="Ø"/>
            </a:pPr>
            <a:r>
              <a:rPr lang="en-IN" dirty="0"/>
              <a:t> As line 1 is Critical Path we can focus more on this line: </a:t>
            </a:r>
          </a:p>
          <a:p>
            <a:r>
              <a:rPr lang="en-IN" dirty="0"/>
              <a:t>This line won’t have unpanned breakdowns</a:t>
            </a:r>
          </a:p>
          <a:p>
            <a:r>
              <a:rPr lang="en-IN" dirty="0"/>
              <a:t>Workers efficiency should be High in this line</a:t>
            </a:r>
          </a:p>
          <a:p>
            <a:r>
              <a:rPr lang="en-IN" dirty="0"/>
              <a:t>Material flow Should surplus.</a:t>
            </a:r>
          </a:p>
          <a:p>
            <a:pPr marL="0" indent="0">
              <a:buNone/>
            </a:pPr>
            <a:endParaRPr lang="en-IN" dirty="0"/>
          </a:p>
          <a:p>
            <a:pPr>
              <a:buFont typeface="Wingdings" panose="05000000000000000000" pitchFamily="2" charset="2"/>
              <a:buChar char="Ø"/>
            </a:pPr>
            <a:r>
              <a:rPr lang="en-IN" dirty="0"/>
              <a:t> As line 2 have some idle time 30 seconds with this we can provide extra workforce to the line 1 in this 30 seconds which will be helping the Drilling process.</a:t>
            </a:r>
          </a:p>
          <a:p>
            <a:pPr>
              <a:buFont typeface="Wingdings" panose="05000000000000000000" pitchFamily="2" charset="2"/>
              <a:buChar char="Ø"/>
            </a:pPr>
            <a:endParaRPr lang="en-IN" dirty="0"/>
          </a:p>
          <a:p>
            <a:pPr>
              <a:buFont typeface="Wingdings" panose="05000000000000000000" pitchFamily="2" charset="2"/>
              <a:buChar char="q"/>
            </a:pPr>
            <a:r>
              <a:rPr lang="en-IN" dirty="0"/>
              <a:t> With this we can decrease the cycle time which Improves Productivity</a:t>
            </a:r>
          </a:p>
        </p:txBody>
      </p:sp>
      <p:pic>
        <p:nvPicPr>
          <p:cNvPr id="9220" name="Picture 4" descr="3,110 Continuous Improvement Icon Royalty-Free Photos and Stock Images |  Shutterstock">
            <a:extLst>
              <a:ext uri="{FF2B5EF4-FFF2-40B4-BE49-F238E27FC236}">
                <a16:creationId xmlns:a16="http://schemas.microsoft.com/office/drawing/2014/main" id="{5D1D7ED4-AFB7-FE68-F26F-879BAC1B9F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64718" y="1027906"/>
            <a:ext cx="2392100" cy="2392100"/>
          </a:xfrm>
          <a:prstGeom prst="rect">
            <a:avLst/>
          </a:prstGeom>
          <a:noFill/>
          <a:effectLst>
            <a:glow rad="2286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141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BD19-583C-3D71-25CC-35535F456B6A}"/>
              </a:ext>
            </a:extLst>
          </p:cNvPr>
          <p:cNvSpPr>
            <a:spLocks noGrp="1"/>
          </p:cNvSpPr>
          <p:nvPr>
            <p:ph type="title"/>
          </p:nvPr>
        </p:nvSpPr>
        <p:spPr>
          <a:xfrm>
            <a:off x="4966853" y="22223"/>
            <a:ext cx="2414155" cy="1325563"/>
          </a:xfrm>
        </p:spPr>
        <p:txBody>
          <a:bodyPr/>
          <a:lstStyle/>
          <a:p>
            <a:r>
              <a:rPr lang="en-IN" b="1" dirty="0">
                <a:ln w="22225">
                  <a:solidFill>
                    <a:schemeClr val="accent2"/>
                  </a:solidFill>
                  <a:prstDash val="solid"/>
                </a:ln>
                <a:solidFill>
                  <a:schemeClr val="accent2">
                    <a:lumMod val="40000"/>
                    <a:lumOff val="60000"/>
                  </a:schemeClr>
                </a:solidFill>
              </a:rPr>
              <a:t>Thankyou</a:t>
            </a:r>
          </a:p>
        </p:txBody>
      </p:sp>
      <p:pic>
        <p:nvPicPr>
          <p:cNvPr id="7170" name="Picture 2" descr="Person mopping Stock Vector Images - Page 2 - Alamy">
            <a:extLst>
              <a:ext uri="{FF2B5EF4-FFF2-40B4-BE49-F238E27FC236}">
                <a16:creationId xmlns:a16="http://schemas.microsoft.com/office/drawing/2014/main" id="{1541AC74-88A8-8AD3-0C78-DF8AEDBC81C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9624"/>
          <a:stretch/>
        </p:blipFill>
        <p:spPr bwMode="auto">
          <a:xfrm>
            <a:off x="2953616" y="1492301"/>
            <a:ext cx="6491721" cy="4607821"/>
          </a:xfrm>
          <a:prstGeom prst="rect">
            <a:avLst/>
          </a:prstGeom>
          <a:noFill/>
          <a:ln>
            <a:noFill/>
          </a:ln>
          <a:effectLst>
            <a:outerShdw blurRad="44450" dist="27940" dir="5400000" algn="ctr">
              <a:srgbClr val="000000">
                <a:alpha val="32000"/>
              </a:srgbClr>
            </a:outerShdw>
            <a:reflection blurRad="6350" stA="50000" endA="300" endPos="55500" dist="50800" dir="5400000" sy="-100000" algn="bl" rotWithShape="0"/>
            <a:softEdge rad="63500"/>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5" name="Double Wave 4">
            <a:extLst>
              <a:ext uri="{FF2B5EF4-FFF2-40B4-BE49-F238E27FC236}">
                <a16:creationId xmlns:a16="http://schemas.microsoft.com/office/drawing/2014/main" id="{E27A19F1-A942-1BD3-FF41-80E20E1F798A}"/>
              </a:ext>
            </a:extLst>
          </p:cNvPr>
          <p:cNvSpPr/>
          <p:nvPr/>
        </p:nvSpPr>
        <p:spPr>
          <a:xfrm>
            <a:off x="4888922" y="205736"/>
            <a:ext cx="2570019" cy="958539"/>
          </a:xfrm>
          <a:prstGeom prst="doubleWave">
            <a:avLst/>
          </a:prstGeom>
          <a:noFill/>
          <a:ln w="5715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43115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91F7E-3E24-D846-3CB1-D72C69453EDF}"/>
              </a:ext>
            </a:extLst>
          </p:cNvPr>
          <p:cNvSpPr>
            <a:spLocks noGrp="1"/>
          </p:cNvSpPr>
          <p:nvPr>
            <p:ph type="title"/>
          </p:nvPr>
        </p:nvSpPr>
        <p:spPr>
          <a:xfrm>
            <a:off x="464975" y="305935"/>
            <a:ext cx="4313903" cy="539443"/>
          </a:xfrm>
        </p:spPr>
        <p:txBody>
          <a:bodyPr>
            <a:normAutofit fontScale="90000"/>
          </a:bodyPr>
          <a:lstStyle/>
          <a:p>
            <a:r>
              <a:rPr lang="en-IN" b="1" i="1" dirty="0">
                <a:solidFill>
                  <a:srgbClr val="00B0F0"/>
                </a:solidFill>
                <a:effectLst>
                  <a:outerShdw blurRad="38100" dist="38100" dir="2700000" algn="tl">
                    <a:srgbClr val="000000">
                      <a:alpha val="43137"/>
                    </a:srgbClr>
                  </a:outerShdw>
                </a:effectLst>
              </a:rPr>
              <a:t>Market Analysis </a:t>
            </a:r>
          </a:p>
        </p:txBody>
      </p:sp>
      <p:sp>
        <p:nvSpPr>
          <p:cNvPr id="3" name="Content Placeholder 2">
            <a:extLst>
              <a:ext uri="{FF2B5EF4-FFF2-40B4-BE49-F238E27FC236}">
                <a16:creationId xmlns:a16="http://schemas.microsoft.com/office/drawing/2014/main" id="{D76DF569-55C2-0533-5F8D-7471C724E6F4}"/>
              </a:ext>
            </a:extLst>
          </p:cNvPr>
          <p:cNvSpPr>
            <a:spLocks noGrp="1"/>
          </p:cNvSpPr>
          <p:nvPr>
            <p:ph idx="1"/>
          </p:nvPr>
        </p:nvSpPr>
        <p:spPr>
          <a:xfrm>
            <a:off x="259702" y="1252177"/>
            <a:ext cx="6878216" cy="5299888"/>
          </a:xfrm>
        </p:spPr>
        <p:txBody>
          <a:bodyPr>
            <a:normAutofit lnSpcReduction="10000"/>
          </a:bodyPr>
          <a:lstStyle/>
          <a:p>
            <a:r>
              <a:rPr lang="en-US" sz="2400" b="1" dirty="0"/>
              <a:t>Market Opportunity:</a:t>
            </a:r>
            <a:endParaRPr lang="en-US" sz="2400" dirty="0"/>
          </a:p>
          <a:p>
            <a:pPr>
              <a:buFont typeface="Arial" panose="020B0604020202020204" pitchFamily="34" charset="0"/>
              <a:buChar char="•"/>
            </a:pPr>
            <a:r>
              <a:rPr lang="en-US" sz="2400" dirty="0"/>
              <a:t>The global cleaning mop market is expected to reach USD 8.2 billion by 2027, growing at a CAGR of 4.8%.</a:t>
            </a:r>
          </a:p>
          <a:p>
            <a:pPr>
              <a:buFont typeface="Arial" panose="020B0604020202020204" pitchFamily="34" charset="0"/>
              <a:buChar char="•"/>
            </a:pPr>
            <a:r>
              <a:rPr lang="en-US" sz="2400" dirty="0"/>
              <a:t>Focus on eco-friendly cleaning products presents an opportunity for mops with sustainable features.</a:t>
            </a:r>
          </a:p>
          <a:p>
            <a:pPr marL="0" indent="0">
              <a:buNone/>
            </a:pPr>
            <a:endParaRPr lang="en-US" sz="2400" dirty="0"/>
          </a:p>
          <a:p>
            <a:r>
              <a:rPr lang="en-US" sz="2400" b="1" dirty="0"/>
              <a:t>Target Market:</a:t>
            </a:r>
            <a:endParaRPr lang="en-US" sz="2400" dirty="0"/>
          </a:p>
          <a:p>
            <a:pPr>
              <a:buFont typeface="Arial" panose="020B0604020202020204" pitchFamily="34" charset="0"/>
              <a:buChar char="•"/>
            </a:pPr>
            <a:r>
              <a:rPr lang="en-US" sz="2400" dirty="0"/>
              <a:t>Busy professionals and homeowners who value convenience and time-saving cleaning solutions.</a:t>
            </a:r>
          </a:p>
          <a:p>
            <a:pPr>
              <a:buFont typeface="Arial" panose="020B0604020202020204" pitchFamily="34" charset="0"/>
              <a:buChar char="•"/>
            </a:pPr>
            <a:r>
              <a:rPr lang="en-US" sz="2400" dirty="0"/>
              <a:t>Eco-conscious consumers who are looking for sustainable cleaning products.</a:t>
            </a:r>
          </a:p>
          <a:p>
            <a:pPr>
              <a:buFont typeface="Arial" panose="020B0604020202020204" pitchFamily="34" charset="0"/>
              <a:buChar char="•"/>
            </a:pPr>
            <a:r>
              <a:rPr lang="en-US" sz="2400" dirty="0"/>
              <a:t>People with mobility limitations who may find traditional mops difficult to use.</a:t>
            </a:r>
          </a:p>
          <a:p>
            <a:pPr marL="0" indent="0">
              <a:buNone/>
            </a:pPr>
            <a:endParaRPr lang="en-US" sz="2400" dirty="0"/>
          </a:p>
          <a:p>
            <a:pPr marL="0" indent="0">
              <a:buNone/>
            </a:pPr>
            <a:endParaRPr lang="en-US" sz="2400" dirty="0"/>
          </a:p>
          <a:p>
            <a:endParaRPr lang="en-IN" dirty="0"/>
          </a:p>
        </p:txBody>
      </p:sp>
      <p:pic>
        <p:nvPicPr>
          <p:cNvPr id="3074" name="Picture 2" descr="generate a presentation  photo formarket analysis. Image 1 of 2">
            <a:extLst>
              <a:ext uri="{FF2B5EF4-FFF2-40B4-BE49-F238E27FC236}">
                <a16:creationId xmlns:a16="http://schemas.microsoft.com/office/drawing/2014/main" id="{7620C2DE-F6B4-4011-42C9-CADCE466D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7918" y="1252177"/>
            <a:ext cx="4966950" cy="49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576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3BD34-FEE4-ADB9-169B-32E12A105B38}"/>
              </a:ext>
            </a:extLst>
          </p:cNvPr>
          <p:cNvSpPr>
            <a:spLocks noGrp="1"/>
          </p:cNvSpPr>
          <p:nvPr>
            <p:ph type="title"/>
          </p:nvPr>
        </p:nvSpPr>
        <p:spPr>
          <a:xfrm>
            <a:off x="3889920" y="100432"/>
            <a:ext cx="5129981" cy="824578"/>
          </a:xfrm>
        </p:spPr>
        <p:txBody>
          <a:bodyPr>
            <a:normAutofit fontScale="90000"/>
          </a:bodyPr>
          <a:lstStyle/>
          <a:p>
            <a:r>
              <a:rPr lang="en-IN" b="1" i="1" dirty="0">
                <a:solidFill>
                  <a:schemeClr val="tx1">
                    <a:lumMod val="95000"/>
                    <a:lumOff val="5000"/>
                  </a:schemeClr>
                </a:solidFill>
                <a:effectLst>
                  <a:outerShdw blurRad="38100" dist="38100" dir="2700000" algn="tl">
                    <a:srgbClr val="000000">
                      <a:alpha val="43137"/>
                    </a:srgbClr>
                  </a:outerShdw>
                </a:effectLst>
              </a:rPr>
              <a:t>Product Differentiation:</a:t>
            </a:r>
          </a:p>
        </p:txBody>
      </p:sp>
      <p:sp>
        <p:nvSpPr>
          <p:cNvPr id="4" name="Rectangle 1">
            <a:extLst>
              <a:ext uri="{FF2B5EF4-FFF2-40B4-BE49-F238E27FC236}">
                <a16:creationId xmlns:a16="http://schemas.microsoft.com/office/drawing/2014/main" id="{AFAA74E2-4AC6-D8FE-8C03-628DEE1D74F4}"/>
              </a:ext>
            </a:extLst>
          </p:cNvPr>
          <p:cNvSpPr>
            <a:spLocks noGrp="1" noChangeArrowheads="1"/>
          </p:cNvSpPr>
          <p:nvPr>
            <p:ph idx="1"/>
          </p:nvPr>
        </p:nvSpPr>
        <p:spPr bwMode="auto">
          <a:xfrm>
            <a:off x="1345328" y="881205"/>
            <a:ext cx="9230032"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lang="en-IN" sz="2400" b="1" dirty="0"/>
              <a:t>        Bucket-less design                                           </a:t>
            </a:r>
            <a:r>
              <a:rPr kumimoji="0" lang="en-US" altLang="en-US" sz="2400" b="1" i="0" u="none" strike="noStrike" cap="none" normalizeH="0" baseline="0" dirty="0">
                <a:ln>
                  <a:noFill/>
                </a:ln>
                <a:solidFill>
                  <a:schemeClr val="tx1"/>
                </a:solidFill>
                <a:effectLst/>
                <a:latin typeface="Arial" panose="020B0604020202020204" pitchFamily="34" charset="0"/>
              </a:rPr>
              <a:t>Sustainable features</a:t>
            </a:r>
            <a:endParaRPr lang="en-US" altLang="en-US" sz="2400" b="1" dirty="0">
              <a:latin typeface="Arial" panose="020B0604020202020204" pitchFamily="34" charset="0"/>
            </a:endParaRPr>
          </a:p>
          <a:p>
            <a:pPr marL="0" lvl="0" indent="0" eaLnBrk="0" fontAlgn="base" hangingPunct="0">
              <a:lnSpc>
                <a:spcPct val="100000"/>
              </a:lnSpc>
              <a:spcBef>
                <a:spcPct val="0"/>
              </a:spcBef>
              <a:spcAft>
                <a:spcPct val="0"/>
              </a:spcAft>
              <a:buNone/>
            </a:pPr>
            <a:endParaRPr lang="en-US" altLang="en-US" sz="2400" b="1" dirty="0">
              <a:latin typeface="Arial" panose="020B0604020202020204" pitchFamily="34" charset="0"/>
            </a:endParaRPr>
          </a:p>
          <a:p>
            <a:pPr marL="0" lvl="0" indent="0" eaLnBrk="0" fontAlgn="base" hangingPunct="0">
              <a:lnSpc>
                <a:spcPct val="100000"/>
              </a:lnSpc>
              <a:spcBef>
                <a:spcPct val="0"/>
              </a:spcBef>
              <a:spcAft>
                <a:spcPct val="0"/>
              </a:spcAft>
              <a:buNone/>
            </a:pPr>
            <a:endParaRPr lang="en-IN" sz="2400" b="1" dirty="0"/>
          </a:p>
          <a:p>
            <a:pPr marL="0" lvl="0" indent="0" eaLnBrk="0" fontAlgn="base" hangingPunct="0">
              <a:lnSpc>
                <a:spcPct val="100000"/>
              </a:lnSpc>
              <a:spcBef>
                <a:spcPct val="0"/>
              </a:spcBef>
              <a:spcAft>
                <a:spcPct val="0"/>
              </a:spcAft>
              <a:buNone/>
            </a:pPr>
            <a:endParaRPr lang="en-IN" sz="2400" b="1" dirty="0"/>
          </a:p>
          <a:p>
            <a:pPr marL="0" lvl="0" indent="0" eaLnBrk="0" fontAlgn="base" hangingPunct="0">
              <a:lnSpc>
                <a:spcPct val="100000"/>
              </a:lnSpc>
              <a:spcBef>
                <a:spcPct val="0"/>
              </a:spcBef>
              <a:spcAft>
                <a:spcPct val="0"/>
              </a:spcAft>
              <a:buNone/>
            </a:pPr>
            <a:endParaRPr lang="en-IN" sz="2400" b="1" dirty="0"/>
          </a:p>
          <a:p>
            <a:pPr marL="0" lvl="0" indent="0" eaLnBrk="0" fontAlgn="base" hangingPunct="0">
              <a:lnSpc>
                <a:spcPct val="100000"/>
              </a:lnSpc>
              <a:spcBef>
                <a:spcPct val="0"/>
              </a:spcBef>
              <a:spcAft>
                <a:spcPct val="0"/>
              </a:spcAft>
              <a:buNone/>
            </a:pPr>
            <a:endParaRPr lang="en-IN" sz="2400" b="1" dirty="0"/>
          </a:p>
          <a:p>
            <a:pPr marL="0" lvl="0" indent="0" eaLnBrk="0" fontAlgn="base" hangingPunct="0">
              <a:lnSpc>
                <a:spcPct val="100000"/>
              </a:lnSpc>
              <a:spcBef>
                <a:spcPct val="0"/>
              </a:spcBef>
              <a:spcAft>
                <a:spcPct val="0"/>
              </a:spcAft>
              <a:buNone/>
            </a:pPr>
            <a:endParaRPr lang="en-IN" sz="2400" b="1" dirty="0"/>
          </a:p>
          <a:p>
            <a:pPr marL="0" lvl="0" indent="0" eaLnBrk="0" fontAlgn="base" hangingPunct="0">
              <a:lnSpc>
                <a:spcPct val="100000"/>
              </a:lnSpc>
              <a:spcBef>
                <a:spcPct val="0"/>
              </a:spcBef>
              <a:spcAft>
                <a:spcPct val="0"/>
              </a:spcAft>
              <a:buNone/>
            </a:pPr>
            <a:endParaRPr lang="en-IN" sz="2400" b="1" dirty="0"/>
          </a:p>
          <a:p>
            <a:pPr marL="0" lvl="0" indent="0" eaLnBrk="0" fontAlgn="base" hangingPunct="0">
              <a:lnSpc>
                <a:spcPct val="100000"/>
              </a:lnSpc>
              <a:spcBef>
                <a:spcPct val="0"/>
              </a:spcBef>
              <a:spcAft>
                <a:spcPct val="0"/>
              </a:spcAft>
              <a:buNone/>
            </a:pPr>
            <a:r>
              <a:rPr lang="en-IN" sz="2400" b="1" dirty="0"/>
              <a:t>           Microfibre Mop</a:t>
            </a:r>
            <a:endParaRPr lang="en-US" altLang="en-US" sz="2400" b="1" dirty="0">
              <a:latin typeface="Arial" panose="020B0604020202020204" pitchFamily="34" charset="0"/>
            </a:endParaRPr>
          </a:p>
          <a:p>
            <a:pPr marL="0" lvl="0" indent="0" eaLnBrk="0" fontAlgn="base" hangingPunct="0">
              <a:lnSpc>
                <a:spcPct val="100000"/>
              </a:lnSpc>
              <a:spcBef>
                <a:spcPct val="0"/>
              </a:spcBef>
              <a:spcAft>
                <a:spcPct val="0"/>
              </a:spcAft>
              <a:buNone/>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7C2519CE-CAF4-18FA-02EB-E2ADE8BB3FC8}"/>
              </a:ext>
            </a:extLst>
          </p:cNvPr>
          <p:cNvPicPr>
            <a:picLocks noChangeAspect="1"/>
          </p:cNvPicPr>
          <p:nvPr/>
        </p:nvPicPr>
        <p:blipFill>
          <a:blip r:embed="rId2"/>
          <a:stretch>
            <a:fillRect/>
          </a:stretch>
        </p:blipFill>
        <p:spPr>
          <a:xfrm>
            <a:off x="1415669" y="4235707"/>
            <a:ext cx="3536302" cy="2359804"/>
          </a:xfrm>
          <a:prstGeom prst="rect">
            <a:avLst/>
          </a:prstGeom>
        </p:spPr>
      </p:pic>
      <p:pic>
        <p:nvPicPr>
          <p:cNvPr id="7" name="Picture 6">
            <a:extLst>
              <a:ext uri="{FF2B5EF4-FFF2-40B4-BE49-F238E27FC236}">
                <a16:creationId xmlns:a16="http://schemas.microsoft.com/office/drawing/2014/main" id="{7160A309-04E8-3E68-6BC4-711556C078C4}"/>
              </a:ext>
            </a:extLst>
          </p:cNvPr>
          <p:cNvPicPr>
            <a:picLocks noChangeAspect="1"/>
          </p:cNvPicPr>
          <p:nvPr/>
        </p:nvPicPr>
        <p:blipFill>
          <a:blip r:embed="rId3"/>
          <a:stretch>
            <a:fillRect/>
          </a:stretch>
        </p:blipFill>
        <p:spPr>
          <a:xfrm>
            <a:off x="1415669" y="1403383"/>
            <a:ext cx="3741575" cy="2449075"/>
          </a:xfrm>
          <a:prstGeom prst="rect">
            <a:avLst/>
          </a:prstGeom>
        </p:spPr>
      </p:pic>
      <p:pic>
        <p:nvPicPr>
          <p:cNvPr id="9" name="Picture 8">
            <a:extLst>
              <a:ext uri="{FF2B5EF4-FFF2-40B4-BE49-F238E27FC236}">
                <a16:creationId xmlns:a16="http://schemas.microsoft.com/office/drawing/2014/main" id="{9259F40A-A6CC-A01C-60B7-B78B7C84CC9E}"/>
              </a:ext>
            </a:extLst>
          </p:cNvPr>
          <p:cNvPicPr>
            <a:picLocks noChangeAspect="1"/>
          </p:cNvPicPr>
          <p:nvPr/>
        </p:nvPicPr>
        <p:blipFill>
          <a:blip r:embed="rId4"/>
          <a:stretch>
            <a:fillRect/>
          </a:stretch>
        </p:blipFill>
        <p:spPr>
          <a:xfrm>
            <a:off x="6454911" y="1502703"/>
            <a:ext cx="1644964" cy="4991615"/>
          </a:xfrm>
          <a:prstGeom prst="rect">
            <a:avLst/>
          </a:prstGeom>
        </p:spPr>
      </p:pic>
      <p:pic>
        <p:nvPicPr>
          <p:cNvPr id="11" name="Picture 10">
            <a:extLst>
              <a:ext uri="{FF2B5EF4-FFF2-40B4-BE49-F238E27FC236}">
                <a16:creationId xmlns:a16="http://schemas.microsoft.com/office/drawing/2014/main" id="{76F63040-9F48-7DCE-98F7-D8BB3E84127D}"/>
              </a:ext>
            </a:extLst>
          </p:cNvPr>
          <p:cNvPicPr>
            <a:picLocks noChangeAspect="1"/>
          </p:cNvPicPr>
          <p:nvPr/>
        </p:nvPicPr>
        <p:blipFill>
          <a:blip r:embed="rId5"/>
          <a:stretch>
            <a:fillRect/>
          </a:stretch>
        </p:blipFill>
        <p:spPr>
          <a:xfrm>
            <a:off x="8490067" y="1728121"/>
            <a:ext cx="2710950" cy="4248674"/>
          </a:xfrm>
          <a:prstGeom prst="rect">
            <a:avLst/>
          </a:prstGeom>
        </p:spPr>
      </p:pic>
    </p:spTree>
    <p:extLst>
      <p:ext uri="{BB962C8B-B14F-4D97-AF65-F5344CB8AC3E}">
        <p14:creationId xmlns:p14="http://schemas.microsoft.com/office/powerpoint/2010/main" val="2726724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DC272F-BC21-95CE-20D2-92C19529B70D}"/>
              </a:ext>
            </a:extLst>
          </p:cNvPr>
          <p:cNvSpPr txBox="1"/>
          <p:nvPr/>
        </p:nvSpPr>
        <p:spPr>
          <a:xfrm>
            <a:off x="4689506" y="613570"/>
            <a:ext cx="2802193" cy="584775"/>
          </a:xfrm>
          <a:prstGeom prst="rect">
            <a:avLst/>
          </a:prstGeom>
          <a:noFill/>
        </p:spPr>
        <p:txBody>
          <a:bodyPr wrap="square" rtlCol="0">
            <a:spAutoFit/>
          </a:bodyPr>
          <a:lstStyle/>
          <a:p>
            <a:r>
              <a:rPr lang="en-IN" sz="3200" b="1" i="1" dirty="0">
                <a:solidFill>
                  <a:srgbClr val="00B0F0"/>
                </a:solidFill>
                <a:effectLst>
                  <a:outerShdw blurRad="38100" dist="38100" dir="2700000" algn="tl">
                    <a:srgbClr val="000000">
                      <a:alpha val="43137"/>
                    </a:srgbClr>
                  </a:outerShdw>
                </a:effectLst>
              </a:rPr>
              <a:t>SWOT Analysis</a:t>
            </a:r>
          </a:p>
        </p:txBody>
      </p:sp>
      <p:pic>
        <p:nvPicPr>
          <p:cNvPr id="4098" name="Picture 2">
            <a:extLst>
              <a:ext uri="{FF2B5EF4-FFF2-40B4-BE49-F238E27FC236}">
                <a16:creationId xmlns:a16="http://schemas.microsoft.com/office/drawing/2014/main" id="{C2C1D847-E512-4B5C-B34A-72AE98895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230701" y="2047468"/>
            <a:ext cx="3343275" cy="33432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AA6EAD-5D60-33BE-2A2D-13E8E1DB160C}"/>
              </a:ext>
            </a:extLst>
          </p:cNvPr>
          <p:cNvSpPr txBox="1"/>
          <p:nvPr/>
        </p:nvSpPr>
        <p:spPr>
          <a:xfrm>
            <a:off x="963174" y="618716"/>
            <a:ext cx="2574733" cy="3290131"/>
          </a:xfrm>
          <a:prstGeom prst="rect">
            <a:avLst/>
          </a:prstGeom>
          <a:noFill/>
        </p:spPr>
        <p:txBody>
          <a:bodyPr wrap="square" rtlCol="0">
            <a:spAutoFit/>
          </a:bodyPr>
          <a:lstStyle/>
          <a:p>
            <a:pPr marL="0" indent="0">
              <a:lnSpc>
                <a:spcPct val="107000"/>
              </a:lnSpc>
              <a:spcAft>
                <a:spcPts val="800"/>
              </a:spcAft>
              <a:buNone/>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Strengths: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Innovation </a:t>
            </a: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Enhanced Cleaning Power</a:t>
            </a: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User-friendliness</a:t>
            </a: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Ease of Use</a:t>
            </a: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Sustainability</a:t>
            </a:r>
          </a:p>
          <a:p>
            <a:endParaRPr lang="en-IN" dirty="0"/>
          </a:p>
        </p:txBody>
      </p:sp>
      <p:sp>
        <p:nvSpPr>
          <p:cNvPr id="7" name="TextBox 6">
            <a:extLst>
              <a:ext uri="{FF2B5EF4-FFF2-40B4-BE49-F238E27FC236}">
                <a16:creationId xmlns:a16="http://schemas.microsoft.com/office/drawing/2014/main" id="{2F125BB0-F93B-17B7-C440-E8B5F9BA98E0}"/>
              </a:ext>
            </a:extLst>
          </p:cNvPr>
          <p:cNvSpPr txBox="1"/>
          <p:nvPr/>
        </p:nvSpPr>
        <p:spPr>
          <a:xfrm>
            <a:off x="8133306" y="758294"/>
            <a:ext cx="4100804" cy="2960811"/>
          </a:xfrm>
          <a:prstGeom prst="rect">
            <a:avLst/>
          </a:prstGeom>
          <a:noFill/>
        </p:spPr>
        <p:txBody>
          <a:bodyPr wrap="square" rtlCol="0">
            <a:spAutoFit/>
          </a:bodyPr>
          <a:lstStyle/>
          <a:p>
            <a:pPr marL="0" lvl="0" indent="0">
              <a:lnSpc>
                <a:spcPct val="107000"/>
              </a:lnSpc>
              <a:spcAft>
                <a:spcPts val="800"/>
              </a:spcAft>
              <a:buSzPts val="1000"/>
              <a:buNone/>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Weaknesses: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New Product </a:t>
            </a: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Learning Curve</a:t>
            </a: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Durability Concerns </a:t>
            </a: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Refill Costs </a:t>
            </a: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Limited Cleaning Solutions</a:t>
            </a:r>
          </a:p>
          <a:p>
            <a:endParaRPr lang="en-IN" dirty="0"/>
          </a:p>
        </p:txBody>
      </p:sp>
      <p:sp>
        <p:nvSpPr>
          <p:cNvPr id="8" name="TextBox 7">
            <a:extLst>
              <a:ext uri="{FF2B5EF4-FFF2-40B4-BE49-F238E27FC236}">
                <a16:creationId xmlns:a16="http://schemas.microsoft.com/office/drawing/2014/main" id="{E9D8D739-A1E8-DCEF-1322-BBF18D77AF51}"/>
              </a:ext>
            </a:extLst>
          </p:cNvPr>
          <p:cNvSpPr txBox="1"/>
          <p:nvPr/>
        </p:nvSpPr>
        <p:spPr>
          <a:xfrm>
            <a:off x="963174" y="4126294"/>
            <a:ext cx="4100804" cy="2528897"/>
          </a:xfrm>
          <a:prstGeom prst="rect">
            <a:avLst/>
          </a:prstGeom>
          <a:noFill/>
        </p:spPr>
        <p:txBody>
          <a:bodyPr wrap="square" rtlCol="0">
            <a:spAutoFit/>
          </a:bodyPr>
          <a:lstStyle/>
          <a:p>
            <a:pPr marL="0" indent="0">
              <a:lnSpc>
                <a:spcPct val="107000"/>
              </a:lnSpc>
              <a:spcAft>
                <a:spcPts val="800"/>
              </a:spcAft>
              <a:buNone/>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Opportunities: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Green Cleaning Trend</a:t>
            </a:r>
            <a:r>
              <a:rPr lang="en-IN" sz="2000" kern="100" dirty="0">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Multi-Surface Cleaning </a:t>
            </a: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Online Marketing </a:t>
            </a: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Partnerships </a:t>
            </a:r>
          </a:p>
          <a:p>
            <a:endParaRPr lang="en-IN" dirty="0"/>
          </a:p>
        </p:txBody>
      </p:sp>
      <p:sp>
        <p:nvSpPr>
          <p:cNvPr id="9" name="TextBox 8">
            <a:extLst>
              <a:ext uri="{FF2B5EF4-FFF2-40B4-BE49-F238E27FC236}">
                <a16:creationId xmlns:a16="http://schemas.microsoft.com/office/drawing/2014/main" id="{5C4BF49A-F161-2E40-54AC-126AE3E03F4F}"/>
              </a:ext>
            </a:extLst>
          </p:cNvPr>
          <p:cNvSpPr txBox="1"/>
          <p:nvPr/>
        </p:nvSpPr>
        <p:spPr>
          <a:xfrm>
            <a:off x="8361784" y="4003308"/>
            <a:ext cx="3830216" cy="2528897"/>
          </a:xfrm>
          <a:prstGeom prst="rect">
            <a:avLst/>
          </a:prstGeom>
          <a:noFill/>
        </p:spPr>
        <p:txBody>
          <a:bodyPr wrap="square" rtlCol="0">
            <a:spAutoFit/>
          </a:bodyPr>
          <a:lstStyle/>
          <a:p>
            <a:pPr marL="0" lvl="0" indent="0">
              <a:lnSpc>
                <a:spcPct val="107000"/>
              </a:lnSpc>
              <a:spcAft>
                <a:spcPts val="800"/>
              </a:spcAft>
              <a:buSzPts val="1000"/>
              <a:buNone/>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Threats: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Competition </a:t>
            </a: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Price Sensitivity </a:t>
            </a: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Negative Reviews </a:t>
            </a: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Substitute Products</a:t>
            </a:r>
          </a:p>
          <a:p>
            <a:endParaRPr lang="en-IN" dirty="0"/>
          </a:p>
        </p:txBody>
      </p:sp>
      <p:sp>
        <p:nvSpPr>
          <p:cNvPr id="11" name="Rectangle 10">
            <a:extLst>
              <a:ext uri="{FF2B5EF4-FFF2-40B4-BE49-F238E27FC236}">
                <a16:creationId xmlns:a16="http://schemas.microsoft.com/office/drawing/2014/main" id="{B2106CDF-B895-D137-F205-2033B9FD3C03}"/>
              </a:ext>
            </a:extLst>
          </p:cNvPr>
          <p:cNvSpPr/>
          <p:nvPr/>
        </p:nvSpPr>
        <p:spPr>
          <a:xfrm>
            <a:off x="963174" y="505661"/>
            <a:ext cx="2708197" cy="303741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F98B2273-5726-B643-F45A-45CF5E150407}"/>
              </a:ext>
            </a:extLst>
          </p:cNvPr>
          <p:cNvSpPr/>
          <p:nvPr/>
        </p:nvSpPr>
        <p:spPr>
          <a:xfrm>
            <a:off x="963174" y="3951527"/>
            <a:ext cx="2787944" cy="24676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2CF6E7C-E794-4F73-605B-4021F9A790D8}"/>
              </a:ext>
            </a:extLst>
          </p:cNvPr>
          <p:cNvSpPr/>
          <p:nvPr/>
        </p:nvSpPr>
        <p:spPr>
          <a:xfrm>
            <a:off x="8105193" y="613570"/>
            <a:ext cx="3343274" cy="281543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222F973B-329B-DADC-847D-2349FE08C6A1}"/>
              </a:ext>
            </a:extLst>
          </p:cNvPr>
          <p:cNvSpPr/>
          <p:nvPr/>
        </p:nvSpPr>
        <p:spPr>
          <a:xfrm>
            <a:off x="8247606" y="3951529"/>
            <a:ext cx="2717540" cy="23513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510458"/>
            <a:ext cx="10515600" cy="341158"/>
          </a:xfrm>
        </p:spPr>
        <p:txBody>
          <a:bodyPr>
            <a:normAutofit fontScale="90000"/>
          </a:bodyPr>
          <a:lstStyle/>
          <a:p>
            <a:br>
              <a:rPr lang="en-IN" sz="44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p:cNvSpPr>
            <a:spLocks noGrp="1"/>
          </p:cNvSpPr>
          <p:nvPr>
            <p:ph idx="1"/>
          </p:nvPr>
        </p:nvSpPr>
        <p:spPr>
          <a:xfrm>
            <a:off x="373627" y="757084"/>
            <a:ext cx="10980174" cy="5419879"/>
          </a:xfrm>
        </p:spPr>
        <p:txBody>
          <a:bodyPr>
            <a:normAutofit/>
          </a:bodyPr>
          <a:lstStyle/>
          <a:p>
            <a:pPr marL="0" indent="0">
              <a:lnSpc>
                <a:spcPct val="107000"/>
              </a:lnSpc>
              <a:spcAft>
                <a:spcPts val="800"/>
              </a:spcAft>
              <a:buNone/>
            </a:pPr>
            <a:endParaRPr lang="en-IN" dirty="0"/>
          </a:p>
        </p:txBody>
      </p:sp>
      <p:pic>
        <p:nvPicPr>
          <p:cNvPr id="8194" name="Picture 2" descr="Pestal Images – Browse 359 Stock Photos, Vectors, and Video | Adobe Stock">
            <a:extLst>
              <a:ext uri="{FF2B5EF4-FFF2-40B4-BE49-F238E27FC236}">
                <a16:creationId xmlns:a16="http://schemas.microsoft.com/office/drawing/2014/main" id="{13213779-F551-366A-0E16-38D7DB4CF3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491" b="10116"/>
          <a:stretch/>
        </p:blipFill>
        <p:spPr bwMode="auto">
          <a:xfrm>
            <a:off x="1524000" y="149390"/>
            <a:ext cx="9144000" cy="26195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D3CD42-A18F-D402-CD5A-354C13416258}"/>
              </a:ext>
            </a:extLst>
          </p:cNvPr>
          <p:cNvSpPr txBox="1"/>
          <p:nvPr/>
        </p:nvSpPr>
        <p:spPr>
          <a:xfrm>
            <a:off x="5031823" y="3039926"/>
            <a:ext cx="3256883" cy="2917465"/>
          </a:xfrm>
          <a:prstGeom prst="rect">
            <a:avLst/>
          </a:prstGeom>
          <a:noFill/>
          <a:ln w="38100">
            <a:solidFill>
              <a:srgbClr val="92D050"/>
            </a:solidFill>
          </a:ln>
        </p:spPr>
        <p:txBody>
          <a:bodyPr wrap="square" rtlCol="0">
            <a:spAutoFit/>
          </a:bodyPr>
          <a:lstStyle/>
          <a:p>
            <a:pPr>
              <a:lnSpc>
                <a:spcPct val="107000"/>
              </a:lnSpc>
              <a:spcAft>
                <a:spcPts val="800"/>
              </a:spcAft>
              <a:buFont typeface="Wingdings" panose="05000000000000000000" pitchFamily="2" charset="2"/>
              <a:buChar char="q"/>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Economic:</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Consumer spending:</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Economic downturns might lead to price sensitivity,</a:t>
            </a:r>
          </a:p>
          <a:p>
            <a:pPr marL="342900" lvl="0" indent="-342900">
              <a:lnSpc>
                <a:spcPct val="107000"/>
              </a:lnSpc>
              <a:spcAft>
                <a:spcPts val="800"/>
              </a:spcAft>
              <a:buSzPts val="1000"/>
              <a:buFont typeface="Symbol" panose="05050102010706020507" pitchFamily="18" charset="2"/>
              <a:buChar char=""/>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Raw material costs:</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Fluctuations in the cost of materials used in the mop </a:t>
            </a:r>
          </a:p>
        </p:txBody>
      </p:sp>
      <p:sp>
        <p:nvSpPr>
          <p:cNvPr id="6" name="TextBox 5">
            <a:extLst>
              <a:ext uri="{FF2B5EF4-FFF2-40B4-BE49-F238E27FC236}">
                <a16:creationId xmlns:a16="http://schemas.microsoft.com/office/drawing/2014/main" id="{D05EA790-408A-EE10-DCA0-55D4974B12C3}"/>
              </a:ext>
            </a:extLst>
          </p:cNvPr>
          <p:cNvSpPr txBox="1"/>
          <p:nvPr/>
        </p:nvSpPr>
        <p:spPr>
          <a:xfrm>
            <a:off x="565019" y="3039926"/>
            <a:ext cx="4275413" cy="3246786"/>
          </a:xfrm>
          <a:prstGeom prst="rect">
            <a:avLst/>
          </a:prstGeom>
          <a:noFill/>
          <a:ln w="38100">
            <a:solidFill>
              <a:srgbClr val="FFC000"/>
            </a:solidFill>
          </a:ln>
        </p:spPr>
        <p:txBody>
          <a:bodyPr wrap="square" rtlCol="0">
            <a:spAutoFit/>
          </a:bodyPr>
          <a:lstStyle/>
          <a:p>
            <a:pPr>
              <a:lnSpc>
                <a:spcPct val="107000"/>
              </a:lnSpc>
              <a:spcAft>
                <a:spcPts val="800"/>
              </a:spcAft>
              <a:buFont typeface="Wingdings" panose="05000000000000000000" pitchFamily="2" charset="2"/>
              <a:buChar char="q"/>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Political:</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Government regulations on cleaning products:</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Regulations on chemical content or disposal of cleaning materials</a:t>
            </a:r>
          </a:p>
          <a:p>
            <a:pPr marL="342900" lvl="0" indent="-342900">
              <a:lnSpc>
                <a:spcPct val="107000"/>
              </a:lnSpc>
              <a:spcAft>
                <a:spcPts val="800"/>
              </a:spcAft>
              <a:buSzPts val="1000"/>
              <a:buFont typeface="Symbol" panose="05050102010706020507" pitchFamily="18" charset="2"/>
              <a:buChar char=""/>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Environmental policies:</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Government initiatives promoting sustainability and eco-friendly products.</a:t>
            </a:r>
          </a:p>
        </p:txBody>
      </p:sp>
      <p:sp>
        <p:nvSpPr>
          <p:cNvPr id="7" name="TextBox 6">
            <a:extLst>
              <a:ext uri="{FF2B5EF4-FFF2-40B4-BE49-F238E27FC236}">
                <a16:creationId xmlns:a16="http://schemas.microsoft.com/office/drawing/2014/main" id="{F7F49B70-590B-1E08-8481-949AFC0E19E4}"/>
              </a:ext>
            </a:extLst>
          </p:cNvPr>
          <p:cNvSpPr txBox="1"/>
          <p:nvPr/>
        </p:nvSpPr>
        <p:spPr>
          <a:xfrm>
            <a:off x="8551942" y="3039926"/>
            <a:ext cx="3266431" cy="2370905"/>
          </a:xfrm>
          <a:prstGeom prst="rect">
            <a:avLst/>
          </a:prstGeom>
          <a:noFill/>
          <a:ln w="38100">
            <a:solidFill>
              <a:srgbClr val="00B0F0"/>
            </a:solidFill>
          </a:ln>
        </p:spPr>
        <p:txBody>
          <a:bodyPr wrap="square" rtlCol="0">
            <a:spAutoFit/>
          </a:bodyPr>
          <a:lstStyle/>
          <a:p>
            <a:pPr>
              <a:lnSpc>
                <a:spcPct val="107000"/>
              </a:lnSpc>
              <a:spcAft>
                <a:spcPts val="800"/>
              </a:spcAft>
              <a:buFont typeface="Wingdings" panose="05000000000000000000" pitchFamily="2" charset="2"/>
              <a:buChar char="q"/>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Social:</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2000" b="1" dirty="0">
                <a:effectLst/>
                <a:latin typeface="Calibri" panose="020F0502020204030204" pitchFamily="34" charset="0"/>
                <a:ea typeface="Calibri" panose="020F0502020204030204" pitchFamily="34" charset="0"/>
                <a:cs typeface="Times New Roman" panose="02020603050405020304" pitchFamily="18" charset="0"/>
              </a:rPr>
              <a:t>Growing demand for convenience:</a:t>
            </a:r>
            <a:r>
              <a:rPr lang="en-IN" sz="2000" dirty="0">
                <a:effectLst/>
                <a:latin typeface="Calibri" panose="020F0502020204030204" pitchFamily="34" charset="0"/>
                <a:ea typeface="Calibri" panose="020F0502020204030204" pitchFamily="34" charset="0"/>
                <a:cs typeface="Times New Roman" panose="02020603050405020304" pitchFamily="18" charset="0"/>
              </a:rPr>
              <a:t> The fast-paced lifestyle can increase the appeal of time-saving cleaning solutions like our mop</a:t>
            </a:r>
            <a:endParaRPr lang="en-IN"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510458"/>
            <a:ext cx="10515600" cy="341158"/>
          </a:xfrm>
        </p:spPr>
        <p:txBody>
          <a:bodyPr>
            <a:normAutofit fontScale="90000"/>
          </a:bodyPr>
          <a:lstStyle/>
          <a:p>
            <a:br>
              <a:rPr lang="en-IN" sz="44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p:cNvSpPr>
            <a:spLocks noGrp="1"/>
          </p:cNvSpPr>
          <p:nvPr>
            <p:ph idx="1"/>
          </p:nvPr>
        </p:nvSpPr>
        <p:spPr>
          <a:xfrm>
            <a:off x="373627" y="757084"/>
            <a:ext cx="10980174" cy="5419879"/>
          </a:xfrm>
        </p:spPr>
        <p:txBody>
          <a:bodyPr>
            <a:normAutofit/>
          </a:bodyPr>
          <a:lstStyle/>
          <a:p>
            <a:pPr marL="0" indent="0">
              <a:lnSpc>
                <a:spcPct val="107000"/>
              </a:lnSpc>
              <a:spcAft>
                <a:spcPts val="800"/>
              </a:spcAft>
              <a:buNone/>
            </a:pPr>
            <a:endParaRPr lang="en-IN" dirty="0"/>
          </a:p>
        </p:txBody>
      </p:sp>
      <p:pic>
        <p:nvPicPr>
          <p:cNvPr id="8194" name="Picture 2" descr="Pestal Images – Browse 359 Stock Photos, Vectors, and Video | Adobe Stock">
            <a:extLst>
              <a:ext uri="{FF2B5EF4-FFF2-40B4-BE49-F238E27FC236}">
                <a16:creationId xmlns:a16="http://schemas.microsoft.com/office/drawing/2014/main" id="{13213779-F551-366A-0E16-38D7DB4CF3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491" b="10116"/>
          <a:stretch/>
        </p:blipFill>
        <p:spPr bwMode="auto">
          <a:xfrm>
            <a:off x="1524000" y="173762"/>
            <a:ext cx="9144000" cy="26195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D3CD42-A18F-D402-CD5A-354C13416258}"/>
              </a:ext>
            </a:extLst>
          </p:cNvPr>
          <p:cNvSpPr txBox="1"/>
          <p:nvPr/>
        </p:nvSpPr>
        <p:spPr>
          <a:xfrm>
            <a:off x="5031823" y="3039926"/>
            <a:ext cx="3246939" cy="3246786"/>
          </a:xfrm>
          <a:prstGeom prst="rect">
            <a:avLst/>
          </a:prstGeom>
          <a:noFill/>
          <a:ln w="38100">
            <a:solidFill>
              <a:srgbClr val="92D050"/>
            </a:solidFill>
          </a:ln>
        </p:spPr>
        <p:txBody>
          <a:bodyPr wrap="square" rtlCol="0">
            <a:spAutoFit/>
          </a:bodyPr>
          <a:lstStyle/>
          <a:p>
            <a:pPr>
              <a:lnSpc>
                <a:spcPct val="107000"/>
              </a:lnSpc>
              <a:spcAft>
                <a:spcPts val="800"/>
              </a:spcAft>
              <a:buFont typeface="Wingdings" panose="05000000000000000000" pitchFamily="2" charset="2"/>
              <a:buChar char="q"/>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Environmental:</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Water conservation efforts:</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The bucket-less design aligns well with water-saving initiatives.</a:t>
            </a:r>
          </a:p>
          <a:p>
            <a:pPr marL="342900" lvl="0" indent="-342900">
              <a:lnSpc>
                <a:spcPct val="107000"/>
              </a:lnSpc>
              <a:spcAft>
                <a:spcPts val="800"/>
              </a:spcAft>
              <a:buSzPts val="1000"/>
              <a:buFont typeface="Symbol" panose="05050102010706020507" pitchFamily="18" charset="2"/>
              <a:buChar char=""/>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Regulations on plastic use:</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Restrictions on single-use plastics could impact the mop's design.</a:t>
            </a:r>
          </a:p>
        </p:txBody>
      </p:sp>
      <p:sp>
        <p:nvSpPr>
          <p:cNvPr id="6" name="TextBox 5">
            <a:extLst>
              <a:ext uri="{FF2B5EF4-FFF2-40B4-BE49-F238E27FC236}">
                <a16:creationId xmlns:a16="http://schemas.microsoft.com/office/drawing/2014/main" id="{D05EA790-408A-EE10-DCA0-55D4974B12C3}"/>
              </a:ext>
            </a:extLst>
          </p:cNvPr>
          <p:cNvSpPr txBox="1"/>
          <p:nvPr/>
        </p:nvSpPr>
        <p:spPr>
          <a:xfrm>
            <a:off x="565019" y="3039926"/>
            <a:ext cx="4275413" cy="3246786"/>
          </a:xfrm>
          <a:prstGeom prst="rect">
            <a:avLst/>
          </a:prstGeom>
          <a:noFill/>
          <a:ln w="38100">
            <a:solidFill>
              <a:srgbClr val="FFC000"/>
            </a:solidFill>
          </a:ln>
        </p:spPr>
        <p:txBody>
          <a:bodyPr wrap="square" rtlCol="0">
            <a:spAutoFit/>
          </a:bodyPr>
          <a:lstStyle/>
          <a:p>
            <a:pPr>
              <a:lnSpc>
                <a:spcPct val="107000"/>
              </a:lnSpc>
              <a:spcAft>
                <a:spcPts val="800"/>
              </a:spcAft>
              <a:buFont typeface="Wingdings" panose="05000000000000000000" pitchFamily="2" charset="2"/>
              <a:buChar char="q"/>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Technological:</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Advancements in cleaning materials:</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Innovation in microfiber technology </a:t>
            </a:r>
          </a:p>
          <a:p>
            <a:pPr marL="342900" lvl="0" indent="-342900">
              <a:lnSpc>
                <a:spcPct val="107000"/>
              </a:lnSpc>
              <a:spcAft>
                <a:spcPts val="800"/>
              </a:spcAft>
              <a:buSzPts val="1000"/>
              <a:buFont typeface="Symbol" panose="05050102010706020507" pitchFamily="18" charset="2"/>
              <a:buChar char=""/>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Rise of smart home products:</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While a potential threat, we could explore integrating smart features (e.g., Automatic optimal cleaning) in future iterations.</a:t>
            </a:r>
          </a:p>
        </p:txBody>
      </p:sp>
      <p:sp>
        <p:nvSpPr>
          <p:cNvPr id="7" name="TextBox 6">
            <a:extLst>
              <a:ext uri="{FF2B5EF4-FFF2-40B4-BE49-F238E27FC236}">
                <a16:creationId xmlns:a16="http://schemas.microsoft.com/office/drawing/2014/main" id="{F7F49B70-590B-1E08-8481-949AFC0E19E4}"/>
              </a:ext>
            </a:extLst>
          </p:cNvPr>
          <p:cNvSpPr txBox="1"/>
          <p:nvPr/>
        </p:nvSpPr>
        <p:spPr>
          <a:xfrm>
            <a:off x="8551942" y="3039926"/>
            <a:ext cx="3449557" cy="3576107"/>
          </a:xfrm>
          <a:prstGeom prst="rect">
            <a:avLst/>
          </a:prstGeom>
          <a:noFill/>
          <a:ln w="38100">
            <a:solidFill>
              <a:srgbClr val="00B0F0"/>
            </a:solidFill>
          </a:ln>
        </p:spPr>
        <p:txBody>
          <a:bodyPr wrap="square" rtlCol="0">
            <a:spAutoFit/>
          </a:bodyPr>
          <a:lstStyle/>
          <a:p>
            <a:pPr>
              <a:lnSpc>
                <a:spcPct val="107000"/>
              </a:lnSpc>
              <a:spcAft>
                <a:spcPts val="800"/>
              </a:spcAft>
              <a:buFont typeface="Wingdings" panose="05000000000000000000" pitchFamily="2" charset="2"/>
              <a:buChar char="q"/>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Legal:</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Product safety regulations:</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Ensure the mop complies with all safety standards for materials</a:t>
            </a:r>
          </a:p>
          <a:p>
            <a:pPr marL="342900" lvl="0" indent="-342900">
              <a:lnSpc>
                <a:spcPct val="107000"/>
              </a:lnSpc>
              <a:spcAft>
                <a:spcPts val="800"/>
              </a:spcAft>
              <a:buSzPts val="1000"/>
              <a:buFont typeface="Symbol" panose="05050102010706020507" pitchFamily="18" charset="2"/>
              <a:buChar char=""/>
              <a:tabLst>
                <a:tab pos="457200" algn="l"/>
              </a:tabLs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Intellectual property:</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If our mop has unique design features, consider patenting them to protect our innovation</a:t>
            </a:r>
            <a:endParaRPr lang="en-IN" sz="2000" dirty="0"/>
          </a:p>
        </p:txBody>
      </p:sp>
    </p:spTree>
    <p:extLst>
      <p:ext uri="{BB962C8B-B14F-4D97-AF65-F5344CB8AC3E}">
        <p14:creationId xmlns:p14="http://schemas.microsoft.com/office/powerpoint/2010/main" val="16875045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1365</TotalTime>
  <Words>3004</Words>
  <Application>Microsoft Office PowerPoint</Application>
  <PresentationFormat>Widescreen</PresentationFormat>
  <Paragraphs>387</Paragraphs>
  <Slides>49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Calibri Light</vt:lpstr>
      <vt:lpstr>Courier New</vt:lpstr>
      <vt:lpstr>Symbol</vt:lpstr>
      <vt:lpstr>Wingdings</vt:lpstr>
      <vt:lpstr>Office Theme</vt:lpstr>
      <vt:lpstr>Swift Clean</vt:lpstr>
      <vt:lpstr>PowerPoint Presentation</vt:lpstr>
      <vt:lpstr>Motivation</vt:lpstr>
      <vt:lpstr>Product Description:</vt:lpstr>
      <vt:lpstr>Market Analysis </vt:lpstr>
      <vt:lpstr>Product Differentiation:</vt:lpstr>
      <vt:lpstr>PowerPoint Presentation</vt:lpstr>
      <vt:lpstr> </vt:lpstr>
      <vt:lpstr> </vt:lpstr>
      <vt:lpstr>Porter's Five Forces Analysis for a Flat Mop with 360° Rotation, Extensible Handle &amp; Attached Wringer   </vt:lpstr>
      <vt:lpstr>Role of forecasting in supply chain: # Demand forecasts tell MRP what to make (quantity) and when (timing).  # Accurate forecasts help MRP optimize inventory levels, saving money and avoiding stockouts.   Demand Forecasting using Regression Method   </vt:lpstr>
      <vt:lpstr>PowerPoint Presentation</vt:lpstr>
      <vt:lpstr>PowerPoint Presentation</vt:lpstr>
      <vt:lpstr>Make or Buy Decision</vt:lpstr>
      <vt:lpstr>PowerPoint Presentation</vt:lpstr>
      <vt:lpstr>PowerPoint Presentation</vt:lpstr>
      <vt:lpstr>PowerPoint Presentation</vt:lpstr>
      <vt:lpstr>PowerPoint Presentation</vt:lpstr>
      <vt:lpstr>PowerPoint Presentation</vt:lpstr>
      <vt:lpstr>Selling Price:</vt:lpstr>
      <vt:lpstr>Break even analysis:</vt:lpstr>
      <vt:lpstr>MRP – Materials Requirement Planning</vt:lpstr>
      <vt:lpstr>Master Production Schedule</vt:lpstr>
      <vt:lpstr>BOM file in Tree structure Format</vt:lpstr>
      <vt:lpstr>Lead Time for Base Materials</vt:lpstr>
      <vt:lpstr>Lot Sizing:</vt:lpstr>
      <vt:lpstr>Mass Production:</vt:lpstr>
      <vt:lpstr>Layout:</vt:lpstr>
      <vt:lpstr>Assembly Line 1: Stainless Steel Tube Processing </vt:lpstr>
      <vt:lpstr>PowerPoint Presentation</vt:lpstr>
      <vt:lpstr>Line 2: HDPE Plastic Components </vt:lpstr>
      <vt:lpstr>PowerPoint Presentation</vt:lpstr>
      <vt:lpstr>No of workers per station:</vt:lpstr>
      <vt:lpstr>PowerPoint Presentation</vt:lpstr>
      <vt:lpstr>PowerPoint Presentation</vt:lpstr>
      <vt:lpstr>Downtime Calculations: </vt:lpstr>
      <vt:lpstr>PowerPoint Presentation</vt:lpstr>
      <vt:lpstr>PowerPoint Presentation</vt:lpstr>
      <vt:lpstr>Bottle Neck Analysis:</vt:lpstr>
      <vt:lpstr>PowerPoint Presentation</vt:lpstr>
      <vt:lpstr>PowerPoint Presentation</vt:lpstr>
      <vt:lpstr> Production Rate Improvement Strategies: </vt:lpstr>
      <vt:lpstr>For Bottle neck Reduction</vt:lpstr>
      <vt:lpstr>Production Improvement 1:</vt:lpstr>
      <vt:lpstr>Scheduling </vt:lpstr>
      <vt:lpstr>Cycle time of each station and Code:</vt:lpstr>
      <vt:lpstr>Precedence Diagram:</vt:lpstr>
      <vt:lpstr>Production Improvement 2:</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Flat Mob</dc:title>
  <dc:creator>Mohan Rao D</dc:creator>
  <cp:lastModifiedBy>Mohan Rao D</cp:lastModifiedBy>
  <cp:revision>17</cp:revision>
  <dcterms:created xsi:type="dcterms:W3CDTF">2024-04-27T18:29:00Z</dcterms:created>
  <dcterms:modified xsi:type="dcterms:W3CDTF">2024-04-30T09:08:15Z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493ECC89AE7B4E41A240B5D8891BBD07_13</vt:lpwstr>
  </property>
  <property fmtid="{D5CDD505-2E9C-101B-9397-08002B2CF9AE}" pid="3" name="KSOProductBuildVer">
    <vt:lpwstr>1033-12.2.0.13472</vt:lpwstr>
  </property>
</Properties>
</file>